
<file path=[Content_Types].xml><?xml version="1.0" encoding="utf-8"?>
<Types xmlns="http://schemas.openxmlformats.org/package/2006/content-types">
  <Default Extension="png" ContentType="image/png"/>
  <Default Extension="svg" ContentType="image/svg+xml"/>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9"/>
  </p:notesMasterIdLst>
  <p:sldIdLst>
    <p:sldId id="256" r:id="rId2"/>
    <p:sldId id="258" r:id="rId3"/>
    <p:sldId id="260" r:id="rId4"/>
    <p:sldId id="262" r:id="rId5"/>
    <p:sldId id="257" r:id="rId6"/>
    <p:sldId id="261" r:id="rId7"/>
    <p:sldId id="259" r:id="rId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55ADEE"/>
    <a:srgbClr val="F5F5F5"/>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996" autoAdjust="0"/>
    <p:restoredTop sz="93515" autoAdjust="0"/>
  </p:normalViewPr>
  <p:slideViewPr>
    <p:cSldViewPr snapToGrid="0">
      <p:cViewPr varScale="1">
        <p:scale>
          <a:sx n="58" d="100"/>
          <a:sy n="58" d="100"/>
        </p:scale>
        <p:origin x="921" y="2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notesMaster" Target="notesMasters/notesMaster1.xml"/></Relationships>
</file>

<file path=ppt/media/image1.jpg>
</file>

<file path=ppt/media/image2.png>
</file>

<file path=ppt/media/image3.png>
</file>

<file path=ppt/media/image4.png>
</file>

<file path=ppt/media/image5.svg>
</file>

<file path=ppt/media/image6.png>
</file>

<file path=ppt/media/image7.sv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380E9D8-F805-43B8-B05A-379CBF67EEF1}" type="datetimeFigureOut">
              <a:rPr lang="en-US" smtClean="0"/>
              <a:t>11/15/2017</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1BA84A6-902C-40FB-B4F8-0E45DBFBBCAE}" type="slidenum">
              <a:rPr lang="en-US" smtClean="0"/>
              <a:t>‹#›</a:t>
            </a:fld>
            <a:endParaRPr lang="en-US" dirty="0"/>
          </a:p>
        </p:txBody>
      </p:sp>
    </p:spTree>
    <p:extLst>
      <p:ext uri="{BB962C8B-B14F-4D97-AF65-F5344CB8AC3E}">
        <p14:creationId xmlns:p14="http://schemas.microsoft.com/office/powerpoint/2010/main" val="183981406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3" Type="http://schemas.openxmlformats.org/officeDocument/2006/relationships/hyperlink" Target="https://spark.apache.org/docs/latest/streaming-programming-guide.html#checkpointing" TargetMode="External"/><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3" Type="http://schemas.openxmlformats.org/officeDocument/2006/relationships/hyperlink" Target="https://spark.apache.org/docs/latest/streaming-programming-guide.html#checkpointing" TargetMode="External"/><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i="0" kern="1200" dirty="0">
                <a:solidFill>
                  <a:schemeClr val="tx1"/>
                </a:solidFill>
                <a:effectLst/>
                <a:latin typeface="+mn-lt"/>
                <a:ea typeface="+mn-ea"/>
                <a:cs typeface="+mn-cs"/>
              </a:rPr>
              <a:t>reduceByKeyAndWindow</a:t>
            </a:r>
            <a:r>
              <a:rPr lang="en-US" sz="1200" b="0" i="0" kern="1200" dirty="0">
                <a:solidFill>
                  <a:schemeClr val="tx1"/>
                </a:solidFill>
                <a:effectLst/>
                <a:latin typeface="+mn-lt"/>
                <a:ea typeface="+mn-ea"/>
                <a:cs typeface="+mn-cs"/>
              </a:rPr>
              <a:t>(</a:t>
            </a:r>
            <a:r>
              <a:rPr lang="en-US" sz="1200" b="0" i="1" kern="1200" dirty="0">
                <a:solidFill>
                  <a:schemeClr val="tx1"/>
                </a:solidFill>
                <a:effectLst/>
                <a:latin typeface="+mn-lt"/>
                <a:ea typeface="+mn-ea"/>
                <a:cs typeface="+mn-cs"/>
              </a:rPr>
              <a:t>func</a:t>
            </a:r>
            <a:r>
              <a:rPr lang="en-US" sz="1200" b="0" i="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windowLength</a:t>
            </a:r>
            <a:r>
              <a:rPr lang="en-US" sz="1200" b="0" i="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slideInterval</a:t>
            </a:r>
            <a:r>
              <a:rPr lang="en-US" sz="1200" b="0" i="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numTasks</a:t>
            </a:r>
            <a:r>
              <a:rPr lang="en-US" sz="1200" b="0" i="0" kern="1200" dirty="0">
                <a:solidFill>
                  <a:schemeClr val="tx1"/>
                </a:solidFill>
                <a:effectLst/>
                <a:latin typeface="+mn-lt"/>
                <a:ea typeface="+mn-ea"/>
                <a:cs typeface="+mn-cs"/>
              </a:rPr>
              <a:t>])</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When called on a DStream of (K, V) pairs, returns a new DStream of (K, V) pairs where the values for each key are aggregated using the given reduce function </a:t>
            </a:r>
            <a:r>
              <a:rPr lang="en-US" sz="1200" b="0" i="1" kern="1200" dirty="0">
                <a:solidFill>
                  <a:schemeClr val="tx1"/>
                </a:solidFill>
                <a:effectLst/>
                <a:latin typeface="+mn-lt"/>
                <a:ea typeface="+mn-ea"/>
                <a:cs typeface="+mn-cs"/>
              </a:rPr>
              <a:t>func</a:t>
            </a:r>
            <a:r>
              <a:rPr lang="en-US" sz="1200" b="0" i="0" kern="1200" dirty="0">
                <a:solidFill>
                  <a:schemeClr val="tx1"/>
                </a:solidFill>
                <a:effectLst/>
                <a:latin typeface="+mn-lt"/>
                <a:ea typeface="+mn-ea"/>
                <a:cs typeface="+mn-cs"/>
              </a:rPr>
              <a:t> over batches in a sliding window. </a:t>
            </a:r>
            <a:r>
              <a:rPr lang="en-US" sz="1200" b="1" i="0" kern="1200" dirty="0">
                <a:solidFill>
                  <a:schemeClr val="tx1"/>
                </a:solidFill>
                <a:effectLst/>
                <a:latin typeface="+mn-lt"/>
                <a:ea typeface="+mn-ea"/>
                <a:cs typeface="+mn-cs"/>
              </a:rPr>
              <a:t>Note:</a:t>
            </a:r>
            <a:r>
              <a:rPr lang="en-US" sz="1200" b="0" i="0" kern="1200" dirty="0">
                <a:solidFill>
                  <a:schemeClr val="tx1"/>
                </a:solidFill>
                <a:effectLst/>
                <a:latin typeface="+mn-lt"/>
                <a:ea typeface="+mn-ea"/>
                <a:cs typeface="+mn-cs"/>
              </a:rPr>
              <a:t> By default, this uses Spark's default number of parallel tasks (2 for local mode, and in cluster mode the number is determined by the config property </a:t>
            </a:r>
            <a:r>
              <a:rPr lang="en-US" dirty="0"/>
              <a:t>spark.default.parallelism</a:t>
            </a:r>
            <a:r>
              <a:rPr lang="en-US" sz="1200" b="0" i="0" kern="1200" dirty="0">
                <a:solidFill>
                  <a:schemeClr val="tx1"/>
                </a:solidFill>
                <a:effectLst/>
                <a:latin typeface="+mn-lt"/>
                <a:ea typeface="+mn-ea"/>
                <a:cs typeface="+mn-cs"/>
              </a:rPr>
              <a:t>) to do the grouping. You can pass an optional </a:t>
            </a:r>
            <a:r>
              <a:rPr lang="en-US" dirty="0"/>
              <a:t>numTasks</a:t>
            </a:r>
            <a:r>
              <a:rPr lang="en-US" sz="1200" b="0" i="0" kern="1200" dirty="0">
                <a:solidFill>
                  <a:schemeClr val="tx1"/>
                </a:solidFill>
                <a:effectLst/>
                <a:latin typeface="+mn-lt"/>
                <a:ea typeface="+mn-ea"/>
                <a:cs typeface="+mn-cs"/>
              </a:rPr>
              <a:t> argument to set a different number of tasks</a:t>
            </a:r>
          </a:p>
          <a:p>
            <a:endParaRPr lang="en-US" sz="1200" b="0" i="0" kern="1200" dirty="0">
              <a:solidFill>
                <a:schemeClr val="tx1"/>
              </a:solidFill>
              <a:effectLst/>
              <a:latin typeface="+mn-lt"/>
              <a:ea typeface="+mn-ea"/>
              <a:cs typeface="+mn-cs"/>
            </a:endParaRPr>
          </a:p>
          <a:p>
            <a:r>
              <a:rPr lang="en-US" sz="1200" b="1" i="0" kern="1200" dirty="0">
                <a:solidFill>
                  <a:schemeClr val="tx1"/>
                </a:solidFill>
                <a:effectLst/>
                <a:latin typeface="+mn-lt"/>
                <a:ea typeface="+mn-ea"/>
                <a:cs typeface="+mn-cs"/>
              </a:rPr>
              <a:t>reduceByKeyAndWindow</a:t>
            </a:r>
            <a:r>
              <a:rPr lang="en-US" sz="1200" b="0" i="0" kern="1200" dirty="0">
                <a:solidFill>
                  <a:schemeClr val="tx1"/>
                </a:solidFill>
                <a:effectLst/>
                <a:latin typeface="+mn-lt"/>
                <a:ea typeface="+mn-ea"/>
                <a:cs typeface="+mn-cs"/>
              </a:rPr>
              <a:t>(</a:t>
            </a:r>
            <a:r>
              <a:rPr lang="en-US" sz="1200" b="0" i="1" kern="1200" dirty="0">
                <a:solidFill>
                  <a:schemeClr val="tx1"/>
                </a:solidFill>
                <a:effectLst/>
                <a:latin typeface="+mn-lt"/>
                <a:ea typeface="+mn-ea"/>
                <a:cs typeface="+mn-cs"/>
              </a:rPr>
              <a:t>func</a:t>
            </a:r>
            <a:r>
              <a:rPr lang="en-US" sz="1200" b="0" i="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invFunc</a:t>
            </a:r>
            <a:r>
              <a:rPr lang="en-US" sz="1200" b="0" i="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windowLength</a:t>
            </a:r>
            <a:r>
              <a:rPr lang="en-US" sz="1200" b="0" i="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slideInterval</a:t>
            </a:r>
            <a:r>
              <a:rPr lang="en-US" sz="1200" b="0" i="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numTasks</a:t>
            </a:r>
            <a:r>
              <a:rPr lang="en-US" sz="1200" b="0" i="0" kern="1200" dirty="0">
                <a:solidFill>
                  <a:schemeClr val="tx1"/>
                </a:solidFill>
                <a:effectLst/>
                <a:latin typeface="+mn-lt"/>
                <a:ea typeface="+mn-ea"/>
                <a:cs typeface="+mn-cs"/>
              </a:rPr>
              <a:t>])</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A more efficient version of the above </a:t>
            </a:r>
            <a:r>
              <a:rPr lang="en-US" dirty="0"/>
              <a:t>reduceByKeyAndWindow()</a:t>
            </a:r>
            <a:r>
              <a:rPr lang="en-US" sz="1200" b="0" i="0" kern="1200" dirty="0">
                <a:solidFill>
                  <a:schemeClr val="tx1"/>
                </a:solidFill>
                <a:effectLst/>
                <a:latin typeface="+mn-lt"/>
                <a:ea typeface="+mn-ea"/>
                <a:cs typeface="+mn-cs"/>
              </a:rPr>
              <a:t> where the reduce value of each window is calculated incrementally using the reduce values of the previous window. This is done by reducing the new data that enters the sliding window, and “inverse reducing” the old data that leaves the window. An example would be that of “adding” and “subtracting” counts of keys as the window slides. However, it is applicable only to “invertible reduce functions”, that is, those reduce functions which have a corresponding “inverse reduce” function (taken as parameter </a:t>
            </a:r>
            <a:r>
              <a:rPr lang="en-US" sz="1200" b="0" i="1" kern="1200" dirty="0">
                <a:solidFill>
                  <a:schemeClr val="tx1"/>
                </a:solidFill>
                <a:effectLst/>
                <a:latin typeface="+mn-lt"/>
                <a:ea typeface="+mn-ea"/>
                <a:cs typeface="+mn-cs"/>
              </a:rPr>
              <a:t>invFunc</a:t>
            </a:r>
            <a:r>
              <a:rPr lang="en-US" sz="1200" b="0" i="0" kern="1200" dirty="0">
                <a:solidFill>
                  <a:schemeClr val="tx1"/>
                </a:solidFill>
                <a:effectLst/>
                <a:latin typeface="+mn-lt"/>
                <a:ea typeface="+mn-ea"/>
                <a:cs typeface="+mn-cs"/>
              </a:rPr>
              <a:t>). Like in </a:t>
            </a:r>
            <a:r>
              <a:rPr lang="en-US" dirty="0"/>
              <a:t>reduceByKeyAndWindow</a:t>
            </a:r>
            <a:r>
              <a:rPr lang="en-US" sz="1200" b="0" i="0" kern="1200" dirty="0">
                <a:solidFill>
                  <a:schemeClr val="tx1"/>
                </a:solidFill>
                <a:effectLst/>
                <a:latin typeface="+mn-lt"/>
                <a:ea typeface="+mn-ea"/>
                <a:cs typeface="+mn-cs"/>
              </a:rPr>
              <a:t>, the number of reduce tasks is configurable through an optional argument. Note that </a:t>
            </a:r>
            <a:r>
              <a:rPr lang="en-US" sz="1200" b="0" i="0" u="none" strike="noStrike" kern="1200" dirty="0">
                <a:solidFill>
                  <a:schemeClr val="tx1"/>
                </a:solidFill>
                <a:effectLst/>
                <a:latin typeface="+mn-lt"/>
                <a:ea typeface="+mn-ea"/>
                <a:cs typeface="+mn-cs"/>
                <a:hlinkClick r:id="rId3"/>
              </a:rPr>
              <a:t>checkpointing</a:t>
            </a:r>
            <a:r>
              <a:rPr lang="en-US" sz="1200" b="0" i="0" kern="1200" dirty="0">
                <a:solidFill>
                  <a:schemeClr val="tx1"/>
                </a:solidFill>
                <a:effectLst/>
                <a:latin typeface="+mn-lt"/>
                <a:ea typeface="+mn-ea"/>
                <a:cs typeface="+mn-cs"/>
              </a:rPr>
              <a:t> must be enabled for using this operation.</a:t>
            </a:r>
            <a:endParaRPr lang="en-US" dirty="0"/>
          </a:p>
        </p:txBody>
      </p:sp>
      <p:sp>
        <p:nvSpPr>
          <p:cNvPr id="4" name="Slide Number Placeholder 3"/>
          <p:cNvSpPr>
            <a:spLocks noGrp="1"/>
          </p:cNvSpPr>
          <p:nvPr>
            <p:ph type="sldNum" sz="quarter" idx="10"/>
          </p:nvPr>
        </p:nvSpPr>
        <p:spPr/>
        <p:txBody>
          <a:bodyPr/>
          <a:lstStyle/>
          <a:p>
            <a:fld id="{11BA84A6-902C-40FB-B4F8-0E45DBFBBCAE}" type="slidenum">
              <a:rPr lang="en-US" smtClean="0"/>
              <a:t>4</a:t>
            </a:fld>
            <a:endParaRPr lang="en-US" dirty="0"/>
          </a:p>
        </p:txBody>
      </p:sp>
    </p:spTree>
    <p:extLst>
      <p:ext uri="{BB962C8B-B14F-4D97-AF65-F5344CB8AC3E}">
        <p14:creationId xmlns:p14="http://schemas.microsoft.com/office/powerpoint/2010/main" val="56135955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i="0" kern="1200" dirty="0">
                <a:solidFill>
                  <a:schemeClr val="tx1"/>
                </a:solidFill>
                <a:effectLst/>
                <a:latin typeface="+mn-lt"/>
                <a:ea typeface="+mn-ea"/>
                <a:cs typeface="+mn-cs"/>
              </a:rPr>
              <a:t>reduceByKeyAndWindow</a:t>
            </a:r>
            <a:r>
              <a:rPr lang="en-US" sz="1200" b="0" i="0" kern="1200" dirty="0">
                <a:solidFill>
                  <a:schemeClr val="tx1"/>
                </a:solidFill>
                <a:effectLst/>
                <a:latin typeface="+mn-lt"/>
                <a:ea typeface="+mn-ea"/>
                <a:cs typeface="+mn-cs"/>
              </a:rPr>
              <a:t>(</a:t>
            </a:r>
            <a:r>
              <a:rPr lang="en-US" sz="1200" b="0" i="1" kern="1200" dirty="0">
                <a:solidFill>
                  <a:schemeClr val="tx1"/>
                </a:solidFill>
                <a:effectLst/>
                <a:latin typeface="+mn-lt"/>
                <a:ea typeface="+mn-ea"/>
                <a:cs typeface="+mn-cs"/>
              </a:rPr>
              <a:t>func</a:t>
            </a:r>
            <a:r>
              <a:rPr lang="en-US" sz="1200" b="0" i="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windowLength</a:t>
            </a:r>
            <a:r>
              <a:rPr lang="en-US" sz="1200" b="0" i="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slideInterval</a:t>
            </a:r>
            <a:r>
              <a:rPr lang="en-US" sz="1200" b="0" i="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numTasks</a:t>
            </a:r>
            <a:r>
              <a:rPr lang="en-US" sz="1200" b="0" i="0" kern="1200" dirty="0">
                <a:solidFill>
                  <a:schemeClr val="tx1"/>
                </a:solidFill>
                <a:effectLst/>
                <a:latin typeface="+mn-lt"/>
                <a:ea typeface="+mn-ea"/>
                <a:cs typeface="+mn-cs"/>
              </a:rPr>
              <a:t>])</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When called on a DStream of (K, V) pairs, returns a new DStream of (K, V) pairs where the values for each key are aggregated using the given reduce function </a:t>
            </a:r>
            <a:r>
              <a:rPr lang="en-US" sz="1200" b="0" i="1" kern="1200" dirty="0">
                <a:solidFill>
                  <a:schemeClr val="tx1"/>
                </a:solidFill>
                <a:effectLst/>
                <a:latin typeface="+mn-lt"/>
                <a:ea typeface="+mn-ea"/>
                <a:cs typeface="+mn-cs"/>
              </a:rPr>
              <a:t>func</a:t>
            </a:r>
            <a:r>
              <a:rPr lang="en-US" sz="1200" b="0" i="0" kern="1200" dirty="0">
                <a:solidFill>
                  <a:schemeClr val="tx1"/>
                </a:solidFill>
                <a:effectLst/>
                <a:latin typeface="+mn-lt"/>
                <a:ea typeface="+mn-ea"/>
                <a:cs typeface="+mn-cs"/>
              </a:rPr>
              <a:t> over batches in a sliding window. </a:t>
            </a:r>
            <a:r>
              <a:rPr lang="en-US" sz="1200" b="1" i="0" kern="1200" dirty="0">
                <a:solidFill>
                  <a:schemeClr val="tx1"/>
                </a:solidFill>
                <a:effectLst/>
                <a:latin typeface="+mn-lt"/>
                <a:ea typeface="+mn-ea"/>
                <a:cs typeface="+mn-cs"/>
              </a:rPr>
              <a:t>Note:</a:t>
            </a:r>
            <a:r>
              <a:rPr lang="en-US" sz="1200" b="0" i="0" kern="1200" dirty="0">
                <a:solidFill>
                  <a:schemeClr val="tx1"/>
                </a:solidFill>
                <a:effectLst/>
                <a:latin typeface="+mn-lt"/>
                <a:ea typeface="+mn-ea"/>
                <a:cs typeface="+mn-cs"/>
              </a:rPr>
              <a:t> By default, this uses Spark's default number of parallel tasks (2 for local mode, and in cluster mode the number is determined by the config property </a:t>
            </a:r>
            <a:r>
              <a:rPr lang="en-US" dirty="0"/>
              <a:t>spark.default.parallelism</a:t>
            </a:r>
            <a:r>
              <a:rPr lang="en-US" sz="1200" b="0" i="0" kern="1200" dirty="0">
                <a:solidFill>
                  <a:schemeClr val="tx1"/>
                </a:solidFill>
                <a:effectLst/>
                <a:latin typeface="+mn-lt"/>
                <a:ea typeface="+mn-ea"/>
                <a:cs typeface="+mn-cs"/>
              </a:rPr>
              <a:t>) to do the grouping. You can pass an optional </a:t>
            </a:r>
            <a:r>
              <a:rPr lang="en-US" dirty="0"/>
              <a:t>numTasks</a:t>
            </a:r>
            <a:r>
              <a:rPr lang="en-US" sz="1200" b="0" i="0" kern="1200" dirty="0">
                <a:solidFill>
                  <a:schemeClr val="tx1"/>
                </a:solidFill>
                <a:effectLst/>
                <a:latin typeface="+mn-lt"/>
                <a:ea typeface="+mn-ea"/>
                <a:cs typeface="+mn-cs"/>
              </a:rPr>
              <a:t> argument to set a different number of tasks</a:t>
            </a:r>
          </a:p>
          <a:p>
            <a:endParaRPr lang="en-US" sz="1200" b="0" i="0" kern="1200" dirty="0">
              <a:solidFill>
                <a:schemeClr val="tx1"/>
              </a:solidFill>
              <a:effectLst/>
              <a:latin typeface="+mn-lt"/>
              <a:ea typeface="+mn-ea"/>
              <a:cs typeface="+mn-cs"/>
            </a:endParaRPr>
          </a:p>
          <a:p>
            <a:r>
              <a:rPr lang="en-US" sz="1200" b="1" i="0" kern="1200" dirty="0">
                <a:solidFill>
                  <a:schemeClr val="tx1"/>
                </a:solidFill>
                <a:effectLst/>
                <a:latin typeface="+mn-lt"/>
                <a:ea typeface="+mn-ea"/>
                <a:cs typeface="+mn-cs"/>
              </a:rPr>
              <a:t>reduceByKeyAndWindow</a:t>
            </a:r>
            <a:r>
              <a:rPr lang="en-US" sz="1200" b="0" i="0" kern="1200" dirty="0">
                <a:solidFill>
                  <a:schemeClr val="tx1"/>
                </a:solidFill>
                <a:effectLst/>
                <a:latin typeface="+mn-lt"/>
                <a:ea typeface="+mn-ea"/>
                <a:cs typeface="+mn-cs"/>
              </a:rPr>
              <a:t>(</a:t>
            </a:r>
            <a:r>
              <a:rPr lang="en-US" sz="1200" b="0" i="1" kern="1200" dirty="0">
                <a:solidFill>
                  <a:schemeClr val="tx1"/>
                </a:solidFill>
                <a:effectLst/>
                <a:latin typeface="+mn-lt"/>
                <a:ea typeface="+mn-ea"/>
                <a:cs typeface="+mn-cs"/>
              </a:rPr>
              <a:t>func</a:t>
            </a:r>
            <a:r>
              <a:rPr lang="en-US" sz="1200" b="0" i="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invFunc</a:t>
            </a:r>
            <a:r>
              <a:rPr lang="en-US" sz="1200" b="0" i="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windowLength</a:t>
            </a:r>
            <a:r>
              <a:rPr lang="en-US" sz="1200" b="0" i="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slideInterval</a:t>
            </a:r>
            <a:r>
              <a:rPr lang="en-US" sz="1200" b="0" i="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numTasks</a:t>
            </a:r>
            <a:r>
              <a:rPr lang="en-US" sz="1200" b="0" i="0" kern="1200" dirty="0">
                <a:solidFill>
                  <a:schemeClr val="tx1"/>
                </a:solidFill>
                <a:effectLst/>
                <a:latin typeface="+mn-lt"/>
                <a:ea typeface="+mn-ea"/>
                <a:cs typeface="+mn-cs"/>
              </a:rPr>
              <a:t>])</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A more efficient version of the above </a:t>
            </a:r>
            <a:r>
              <a:rPr lang="en-US" dirty="0"/>
              <a:t>reduceByKeyAndWindow()</a:t>
            </a:r>
            <a:r>
              <a:rPr lang="en-US" sz="1200" b="0" i="0" kern="1200" dirty="0">
                <a:solidFill>
                  <a:schemeClr val="tx1"/>
                </a:solidFill>
                <a:effectLst/>
                <a:latin typeface="+mn-lt"/>
                <a:ea typeface="+mn-ea"/>
                <a:cs typeface="+mn-cs"/>
              </a:rPr>
              <a:t> where the reduce value of each window is calculated incrementally using the reduce values of the previous window. This is done by reducing the new data that enters the sliding window, and “inverse reducing” the old data that leaves the window. An example would be that of “adding” and “subtracting” counts of keys as the window slides. However, it is applicable only to “invertible reduce functions”, that is, those reduce functions which have a corresponding “inverse reduce” function (taken as parameter </a:t>
            </a:r>
            <a:r>
              <a:rPr lang="en-US" sz="1200" b="0" i="1" kern="1200" dirty="0">
                <a:solidFill>
                  <a:schemeClr val="tx1"/>
                </a:solidFill>
                <a:effectLst/>
                <a:latin typeface="+mn-lt"/>
                <a:ea typeface="+mn-ea"/>
                <a:cs typeface="+mn-cs"/>
              </a:rPr>
              <a:t>invFunc</a:t>
            </a:r>
            <a:r>
              <a:rPr lang="en-US" sz="1200" b="0" i="0" kern="1200" dirty="0">
                <a:solidFill>
                  <a:schemeClr val="tx1"/>
                </a:solidFill>
                <a:effectLst/>
                <a:latin typeface="+mn-lt"/>
                <a:ea typeface="+mn-ea"/>
                <a:cs typeface="+mn-cs"/>
              </a:rPr>
              <a:t>). Like in </a:t>
            </a:r>
            <a:r>
              <a:rPr lang="en-US" dirty="0"/>
              <a:t>reduceByKeyAndWindow</a:t>
            </a:r>
            <a:r>
              <a:rPr lang="en-US" sz="1200" b="0" i="0" kern="1200" dirty="0">
                <a:solidFill>
                  <a:schemeClr val="tx1"/>
                </a:solidFill>
                <a:effectLst/>
                <a:latin typeface="+mn-lt"/>
                <a:ea typeface="+mn-ea"/>
                <a:cs typeface="+mn-cs"/>
              </a:rPr>
              <a:t>, the number of reduce tasks is configurable through an optional argument. Note that </a:t>
            </a:r>
            <a:r>
              <a:rPr lang="en-US" sz="1200" b="0" i="0" u="none" strike="noStrike" kern="1200" dirty="0">
                <a:solidFill>
                  <a:schemeClr val="tx1"/>
                </a:solidFill>
                <a:effectLst/>
                <a:latin typeface="+mn-lt"/>
                <a:ea typeface="+mn-ea"/>
                <a:cs typeface="+mn-cs"/>
                <a:hlinkClick r:id="rId3"/>
              </a:rPr>
              <a:t>checkpointing</a:t>
            </a:r>
            <a:r>
              <a:rPr lang="en-US" sz="1200" b="0" i="0" kern="1200" dirty="0">
                <a:solidFill>
                  <a:schemeClr val="tx1"/>
                </a:solidFill>
                <a:effectLst/>
                <a:latin typeface="+mn-lt"/>
                <a:ea typeface="+mn-ea"/>
                <a:cs typeface="+mn-cs"/>
              </a:rPr>
              <a:t> must be enabled for using this operation.</a:t>
            </a:r>
            <a:endParaRPr lang="en-US" dirty="0"/>
          </a:p>
        </p:txBody>
      </p:sp>
      <p:sp>
        <p:nvSpPr>
          <p:cNvPr id="4" name="Slide Number Placeholder 3"/>
          <p:cNvSpPr>
            <a:spLocks noGrp="1"/>
          </p:cNvSpPr>
          <p:nvPr>
            <p:ph type="sldNum" sz="quarter" idx="10"/>
          </p:nvPr>
        </p:nvSpPr>
        <p:spPr/>
        <p:txBody>
          <a:bodyPr/>
          <a:lstStyle/>
          <a:p>
            <a:fld id="{11BA84A6-902C-40FB-B4F8-0E45DBFBBCAE}" type="slidenum">
              <a:rPr lang="en-US" smtClean="0"/>
              <a:t>5</a:t>
            </a:fld>
            <a:endParaRPr lang="en-US" dirty="0"/>
          </a:p>
        </p:txBody>
      </p:sp>
    </p:spTree>
    <p:extLst>
      <p:ext uri="{BB962C8B-B14F-4D97-AF65-F5344CB8AC3E}">
        <p14:creationId xmlns:p14="http://schemas.microsoft.com/office/powerpoint/2010/main" val="118047852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1C164F-C11D-4C28-A036-A62FC2E5D03E}"/>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D509FB93-11AC-43E3-862D-560F1332605C}"/>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462377B1-3B7D-4AB3-8C5A-F93021C7D332}"/>
              </a:ext>
            </a:extLst>
          </p:cNvPr>
          <p:cNvSpPr>
            <a:spLocks noGrp="1"/>
          </p:cNvSpPr>
          <p:nvPr>
            <p:ph type="dt" sz="half" idx="10"/>
          </p:nvPr>
        </p:nvSpPr>
        <p:spPr/>
        <p:txBody>
          <a:bodyPr/>
          <a:lstStyle/>
          <a:p>
            <a:fld id="{B203036B-69C8-4F85-9311-9A79859ED049}" type="datetimeFigureOut">
              <a:rPr lang="en-US" smtClean="0"/>
              <a:t>11/15/2017</a:t>
            </a:fld>
            <a:endParaRPr lang="en-US" dirty="0"/>
          </a:p>
        </p:txBody>
      </p:sp>
      <p:sp>
        <p:nvSpPr>
          <p:cNvPr id="5" name="Footer Placeholder 4">
            <a:extLst>
              <a:ext uri="{FF2B5EF4-FFF2-40B4-BE49-F238E27FC236}">
                <a16:creationId xmlns:a16="http://schemas.microsoft.com/office/drawing/2014/main" id="{505EA127-085E-4DC7-BFE1-0BA038975215}"/>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2D82B233-A01B-489A-AAD6-2455F318364F}"/>
              </a:ext>
            </a:extLst>
          </p:cNvPr>
          <p:cNvSpPr>
            <a:spLocks noGrp="1"/>
          </p:cNvSpPr>
          <p:nvPr>
            <p:ph type="sldNum" sz="quarter" idx="12"/>
          </p:nvPr>
        </p:nvSpPr>
        <p:spPr/>
        <p:txBody>
          <a:bodyPr/>
          <a:lstStyle/>
          <a:p>
            <a:fld id="{B808FBE2-9D77-4CAD-B690-3E4BABD206BC}" type="slidenum">
              <a:rPr lang="en-US" smtClean="0"/>
              <a:t>‹#›</a:t>
            </a:fld>
            <a:endParaRPr lang="en-US" dirty="0"/>
          </a:p>
        </p:txBody>
      </p:sp>
    </p:spTree>
    <p:extLst>
      <p:ext uri="{BB962C8B-B14F-4D97-AF65-F5344CB8AC3E}">
        <p14:creationId xmlns:p14="http://schemas.microsoft.com/office/powerpoint/2010/main" val="292612788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9EE7F9-A5E9-40F2-A015-B668DEB83D7F}"/>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620076A1-7D47-4909-B7A6-66FA5F04700C}"/>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31CAD35-D274-4E71-8092-CC97FA35B95E}"/>
              </a:ext>
            </a:extLst>
          </p:cNvPr>
          <p:cNvSpPr>
            <a:spLocks noGrp="1"/>
          </p:cNvSpPr>
          <p:nvPr>
            <p:ph type="dt" sz="half" idx="10"/>
          </p:nvPr>
        </p:nvSpPr>
        <p:spPr/>
        <p:txBody>
          <a:bodyPr/>
          <a:lstStyle/>
          <a:p>
            <a:fld id="{B203036B-69C8-4F85-9311-9A79859ED049}" type="datetimeFigureOut">
              <a:rPr lang="en-US" smtClean="0"/>
              <a:t>11/15/2017</a:t>
            </a:fld>
            <a:endParaRPr lang="en-US" dirty="0"/>
          </a:p>
        </p:txBody>
      </p:sp>
      <p:sp>
        <p:nvSpPr>
          <p:cNvPr id="5" name="Footer Placeholder 4">
            <a:extLst>
              <a:ext uri="{FF2B5EF4-FFF2-40B4-BE49-F238E27FC236}">
                <a16:creationId xmlns:a16="http://schemas.microsoft.com/office/drawing/2014/main" id="{E9121738-5A5D-4E24-9EDC-603BA2E60CF5}"/>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497D8905-CA89-4364-801A-2C1371A29A7B}"/>
              </a:ext>
            </a:extLst>
          </p:cNvPr>
          <p:cNvSpPr>
            <a:spLocks noGrp="1"/>
          </p:cNvSpPr>
          <p:nvPr>
            <p:ph type="sldNum" sz="quarter" idx="12"/>
          </p:nvPr>
        </p:nvSpPr>
        <p:spPr/>
        <p:txBody>
          <a:bodyPr/>
          <a:lstStyle/>
          <a:p>
            <a:fld id="{B808FBE2-9D77-4CAD-B690-3E4BABD206BC}" type="slidenum">
              <a:rPr lang="en-US" smtClean="0"/>
              <a:t>‹#›</a:t>
            </a:fld>
            <a:endParaRPr lang="en-US" dirty="0"/>
          </a:p>
        </p:txBody>
      </p:sp>
    </p:spTree>
    <p:extLst>
      <p:ext uri="{BB962C8B-B14F-4D97-AF65-F5344CB8AC3E}">
        <p14:creationId xmlns:p14="http://schemas.microsoft.com/office/powerpoint/2010/main" val="70524278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2FE8AF4A-C552-48FC-B550-D82F12DCED6B}"/>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AD7BDA1C-26DE-41EF-9713-1A3AA72F65EA}"/>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CB8DF4C-02B4-40D3-B7BD-2802F1CBBA85}"/>
              </a:ext>
            </a:extLst>
          </p:cNvPr>
          <p:cNvSpPr>
            <a:spLocks noGrp="1"/>
          </p:cNvSpPr>
          <p:nvPr>
            <p:ph type="dt" sz="half" idx="10"/>
          </p:nvPr>
        </p:nvSpPr>
        <p:spPr/>
        <p:txBody>
          <a:bodyPr/>
          <a:lstStyle/>
          <a:p>
            <a:fld id="{B203036B-69C8-4F85-9311-9A79859ED049}" type="datetimeFigureOut">
              <a:rPr lang="en-US" smtClean="0"/>
              <a:t>11/15/2017</a:t>
            </a:fld>
            <a:endParaRPr lang="en-US" dirty="0"/>
          </a:p>
        </p:txBody>
      </p:sp>
      <p:sp>
        <p:nvSpPr>
          <p:cNvPr id="5" name="Footer Placeholder 4">
            <a:extLst>
              <a:ext uri="{FF2B5EF4-FFF2-40B4-BE49-F238E27FC236}">
                <a16:creationId xmlns:a16="http://schemas.microsoft.com/office/drawing/2014/main" id="{EEC3A34A-68BA-4EA3-98A4-4380EB098AD3}"/>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FDEEB4FC-D9BC-4110-970D-CFCE2265DCA4}"/>
              </a:ext>
            </a:extLst>
          </p:cNvPr>
          <p:cNvSpPr>
            <a:spLocks noGrp="1"/>
          </p:cNvSpPr>
          <p:nvPr>
            <p:ph type="sldNum" sz="quarter" idx="12"/>
          </p:nvPr>
        </p:nvSpPr>
        <p:spPr/>
        <p:txBody>
          <a:bodyPr/>
          <a:lstStyle/>
          <a:p>
            <a:fld id="{B808FBE2-9D77-4CAD-B690-3E4BABD206BC}" type="slidenum">
              <a:rPr lang="en-US" smtClean="0"/>
              <a:t>‹#›</a:t>
            </a:fld>
            <a:endParaRPr lang="en-US" dirty="0"/>
          </a:p>
        </p:txBody>
      </p:sp>
    </p:spTree>
    <p:extLst>
      <p:ext uri="{BB962C8B-B14F-4D97-AF65-F5344CB8AC3E}">
        <p14:creationId xmlns:p14="http://schemas.microsoft.com/office/powerpoint/2010/main" val="123695123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569894-75A3-4E50-AF91-52184A966601}"/>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FBB78C6D-E300-4263-B774-63A55090BCF3}"/>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57F78C7-F046-4C92-A223-9ACF6275B8C5}"/>
              </a:ext>
            </a:extLst>
          </p:cNvPr>
          <p:cNvSpPr>
            <a:spLocks noGrp="1"/>
          </p:cNvSpPr>
          <p:nvPr>
            <p:ph type="dt" sz="half" idx="10"/>
          </p:nvPr>
        </p:nvSpPr>
        <p:spPr/>
        <p:txBody>
          <a:bodyPr/>
          <a:lstStyle/>
          <a:p>
            <a:fld id="{B203036B-69C8-4F85-9311-9A79859ED049}" type="datetimeFigureOut">
              <a:rPr lang="en-US" smtClean="0"/>
              <a:t>11/15/2017</a:t>
            </a:fld>
            <a:endParaRPr lang="en-US" dirty="0"/>
          </a:p>
        </p:txBody>
      </p:sp>
      <p:sp>
        <p:nvSpPr>
          <p:cNvPr id="5" name="Footer Placeholder 4">
            <a:extLst>
              <a:ext uri="{FF2B5EF4-FFF2-40B4-BE49-F238E27FC236}">
                <a16:creationId xmlns:a16="http://schemas.microsoft.com/office/drawing/2014/main" id="{12964022-9730-493D-B8D9-A2C45F7C476F}"/>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04839A5C-11CC-43C2-BF3E-10FE44E2B175}"/>
              </a:ext>
            </a:extLst>
          </p:cNvPr>
          <p:cNvSpPr>
            <a:spLocks noGrp="1"/>
          </p:cNvSpPr>
          <p:nvPr>
            <p:ph type="sldNum" sz="quarter" idx="12"/>
          </p:nvPr>
        </p:nvSpPr>
        <p:spPr/>
        <p:txBody>
          <a:bodyPr/>
          <a:lstStyle/>
          <a:p>
            <a:fld id="{B808FBE2-9D77-4CAD-B690-3E4BABD206BC}" type="slidenum">
              <a:rPr lang="en-US" smtClean="0"/>
              <a:t>‹#›</a:t>
            </a:fld>
            <a:endParaRPr lang="en-US" dirty="0"/>
          </a:p>
        </p:txBody>
      </p:sp>
    </p:spTree>
    <p:extLst>
      <p:ext uri="{BB962C8B-B14F-4D97-AF65-F5344CB8AC3E}">
        <p14:creationId xmlns:p14="http://schemas.microsoft.com/office/powerpoint/2010/main" val="378612144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270EA0-53BA-4AD6-BDCA-3E16F57EDA7B}"/>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55706C3A-45E4-4FCA-A407-64F2184326CE}"/>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E2B07884-2BD7-466C-8A5B-6B1C6A68BCDA}"/>
              </a:ext>
            </a:extLst>
          </p:cNvPr>
          <p:cNvSpPr>
            <a:spLocks noGrp="1"/>
          </p:cNvSpPr>
          <p:nvPr>
            <p:ph type="dt" sz="half" idx="10"/>
          </p:nvPr>
        </p:nvSpPr>
        <p:spPr/>
        <p:txBody>
          <a:bodyPr/>
          <a:lstStyle/>
          <a:p>
            <a:fld id="{B203036B-69C8-4F85-9311-9A79859ED049}" type="datetimeFigureOut">
              <a:rPr lang="en-US" smtClean="0"/>
              <a:t>11/15/2017</a:t>
            </a:fld>
            <a:endParaRPr lang="en-US" dirty="0"/>
          </a:p>
        </p:txBody>
      </p:sp>
      <p:sp>
        <p:nvSpPr>
          <p:cNvPr id="5" name="Footer Placeholder 4">
            <a:extLst>
              <a:ext uri="{FF2B5EF4-FFF2-40B4-BE49-F238E27FC236}">
                <a16:creationId xmlns:a16="http://schemas.microsoft.com/office/drawing/2014/main" id="{B4127F74-669B-4D71-AF1D-FDE18535FAB4}"/>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6492BBD9-041C-4A45-8FDA-46EEDB52A211}"/>
              </a:ext>
            </a:extLst>
          </p:cNvPr>
          <p:cNvSpPr>
            <a:spLocks noGrp="1"/>
          </p:cNvSpPr>
          <p:nvPr>
            <p:ph type="sldNum" sz="quarter" idx="12"/>
          </p:nvPr>
        </p:nvSpPr>
        <p:spPr/>
        <p:txBody>
          <a:bodyPr/>
          <a:lstStyle/>
          <a:p>
            <a:fld id="{B808FBE2-9D77-4CAD-B690-3E4BABD206BC}" type="slidenum">
              <a:rPr lang="en-US" smtClean="0"/>
              <a:t>‹#›</a:t>
            </a:fld>
            <a:endParaRPr lang="en-US" dirty="0"/>
          </a:p>
        </p:txBody>
      </p:sp>
    </p:spTree>
    <p:extLst>
      <p:ext uri="{BB962C8B-B14F-4D97-AF65-F5344CB8AC3E}">
        <p14:creationId xmlns:p14="http://schemas.microsoft.com/office/powerpoint/2010/main" val="374301528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F4C260-8F17-41EC-915C-4D8FE2E009B2}"/>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929B7A82-71DC-4292-9360-1CB8CAF651B4}"/>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992D7FC7-0EBD-46E3-AB90-8C61A12768B7}"/>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471F508A-9702-400D-AB16-8C88F097FA2E}"/>
              </a:ext>
            </a:extLst>
          </p:cNvPr>
          <p:cNvSpPr>
            <a:spLocks noGrp="1"/>
          </p:cNvSpPr>
          <p:nvPr>
            <p:ph type="dt" sz="half" idx="10"/>
          </p:nvPr>
        </p:nvSpPr>
        <p:spPr/>
        <p:txBody>
          <a:bodyPr/>
          <a:lstStyle/>
          <a:p>
            <a:fld id="{B203036B-69C8-4F85-9311-9A79859ED049}" type="datetimeFigureOut">
              <a:rPr lang="en-US" smtClean="0"/>
              <a:t>11/15/2017</a:t>
            </a:fld>
            <a:endParaRPr lang="en-US" dirty="0"/>
          </a:p>
        </p:txBody>
      </p:sp>
      <p:sp>
        <p:nvSpPr>
          <p:cNvPr id="6" name="Footer Placeholder 5">
            <a:extLst>
              <a:ext uri="{FF2B5EF4-FFF2-40B4-BE49-F238E27FC236}">
                <a16:creationId xmlns:a16="http://schemas.microsoft.com/office/drawing/2014/main" id="{02BC3415-F3BD-4E2B-B19B-548E23A82E0E}"/>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4D50730F-6095-42DC-8901-E1BC59185045}"/>
              </a:ext>
            </a:extLst>
          </p:cNvPr>
          <p:cNvSpPr>
            <a:spLocks noGrp="1"/>
          </p:cNvSpPr>
          <p:nvPr>
            <p:ph type="sldNum" sz="quarter" idx="12"/>
          </p:nvPr>
        </p:nvSpPr>
        <p:spPr/>
        <p:txBody>
          <a:bodyPr/>
          <a:lstStyle/>
          <a:p>
            <a:fld id="{B808FBE2-9D77-4CAD-B690-3E4BABD206BC}" type="slidenum">
              <a:rPr lang="en-US" smtClean="0"/>
              <a:t>‹#›</a:t>
            </a:fld>
            <a:endParaRPr lang="en-US" dirty="0"/>
          </a:p>
        </p:txBody>
      </p:sp>
    </p:spTree>
    <p:extLst>
      <p:ext uri="{BB962C8B-B14F-4D97-AF65-F5344CB8AC3E}">
        <p14:creationId xmlns:p14="http://schemas.microsoft.com/office/powerpoint/2010/main" val="187000558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55BA55-D21E-4187-A1A2-71C187958E43}"/>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3F5BD11E-B7E5-4039-B1B0-CCAEF1ED9192}"/>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7A8E2225-21FD-469E-8875-429FECE8D3C0}"/>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03E42FA5-9DFB-4A5C-8170-6C93340A6716}"/>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96091FEB-7555-40CD-995F-D824AE650FDA}"/>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175DF3E6-247E-4543-A2D2-78D1462930D6}"/>
              </a:ext>
            </a:extLst>
          </p:cNvPr>
          <p:cNvSpPr>
            <a:spLocks noGrp="1"/>
          </p:cNvSpPr>
          <p:nvPr>
            <p:ph type="dt" sz="half" idx="10"/>
          </p:nvPr>
        </p:nvSpPr>
        <p:spPr/>
        <p:txBody>
          <a:bodyPr/>
          <a:lstStyle/>
          <a:p>
            <a:fld id="{B203036B-69C8-4F85-9311-9A79859ED049}" type="datetimeFigureOut">
              <a:rPr lang="en-US" smtClean="0"/>
              <a:t>11/15/2017</a:t>
            </a:fld>
            <a:endParaRPr lang="en-US" dirty="0"/>
          </a:p>
        </p:txBody>
      </p:sp>
      <p:sp>
        <p:nvSpPr>
          <p:cNvPr id="8" name="Footer Placeholder 7">
            <a:extLst>
              <a:ext uri="{FF2B5EF4-FFF2-40B4-BE49-F238E27FC236}">
                <a16:creationId xmlns:a16="http://schemas.microsoft.com/office/drawing/2014/main" id="{84EA609E-A20C-4B1E-9582-E3A8C3FEF41B}"/>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96A91867-8FDA-49A5-BAB2-22DF834EA747}"/>
              </a:ext>
            </a:extLst>
          </p:cNvPr>
          <p:cNvSpPr>
            <a:spLocks noGrp="1"/>
          </p:cNvSpPr>
          <p:nvPr>
            <p:ph type="sldNum" sz="quarter" idx="12"/>
          </p:nvPr>
        </p:nvSpPr>
        <p:spPr/>
        <p:txBody>
          <a:bodyPr/>
          <a:lstStyle/>
          <a:p>
            <a:fld id="{B808FBE2-9D77-4CAD-B690-3E4BABD206BC}" type="slidenum">
              <a:rPr lang="en-US" smtClean="0"/>
              <a:t>‹#›</a:t>
            </a:fld>
            <a:endParaRPr lang="en-US" dirty="0"/>
          </a:p>
        </p:txBody>
      </p:sp>
    </p:spTree>
    <p:extLst>
      <p:ext uri="{BB962C8B-B14F-4D97-AF65-F5344CB8AC3E}">
        <p14:creationId xmlns:p14="http://schemas.microsoft.com/office/powerpoint/2010/main" val="348761045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D585D5-5B94-4E29-91E7-5EC7AAD3B5B5}"/>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6360CCC1-7B9D-4630-9A6E-C95EFCC20674}"/>
              </a:ext>
            </a:extLst>
          </p:cNvPr>
          <p:cNvSpPr>
            <a:spLocks noGrp="1"/>
          </p:cNvSpPr>
          <p:nvPr>
            <p:ph type="dt" sz="half" idx="10"/>
          </p:nvPr>
        </p:nvSpPr>
        <p:spPr/>
        <p:txBody>
          <a:bodyPr/>
          <a:lstStyle/>
          <a:p>
            <a:fld id="{B203036B-69C8-4F85-9311-9A79859ED049}" type="datetimeFigureOut">
              <a:rPr lang="en-US" smtClean="0"/>
              <a:t>11/15/2017</a:t>
            </a:fld>
            <a:endParaRPr lang="en-US" dirty="0"/>
          </a:p>
        </p:txBody>
      </p:sp>
      <p:sp>
        <p:nvSpPr>
          <p:cNvPr id="4" name="Footer Placeholder 3">
            <a:extLst>
              <a:ext uri="{FF2B5EF4-FFF2-40B4-BE49-F238E27FC236}">
                <a16:creationId xmlns:a16="http://schemas.microsoft.com/office/drawing/2014/main" id="{13DDE213-4E8A-4BBF-B363-D247384EDDF3}"/>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25C132BA-50DC-4CAC-837F-5A49715B47C2}"/>
              </a:ext>
            </a:extLst>
          </p:cNvPr>
          <p:cNvSpPr>
            <a:spLocks noGrp="1"/>
          </p:cNvSpPr>
          <p:nvPr>
            <p:ph type="sldNum" sz="quarter" idx="12"/>
          </p:nvPr>
        </p:nvSpPr>
        <p:spPr/>
        <p:txBody>
          <a:bodyPr/>
          <a:lstStyle/>
          <a:p>
            <a:fld id="{B808FBE2-9D77-4CAD-B690-3E4BABD206BC}" type="slidenum">
              <a:rPr lang="en-US" smtClean="0"/>
              <a:t>‹#›</a:t>
            </a:fld>
            <a:endParaRPr lang="en-US" dirty="0"/>
          </a:p>
        </p:txBody>
      </p:sp>
    </p:spTree>
    <p:extLst>
      <p:ext uri="{BB962C8B-B14F-4D97-AF65-F5344CB8AC3E}">
        <p14:creationId xmlns:p14="http://schemas.microsoft.com/office/powerpoint/2010/main" val="36430487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52F03D8B-F9F7-40D7-ABA2-DED731D9107F}"/>
              </a:ext>
            </a:extLst>
          </p:cNvPr>
          <p:cNvSpPr>
            <a:spLocks noGrp="1"/>
          </p:cNvSpPr>
          <p:nvPr>
            <p:ph type="dt" sz="half" idx="10"/>
          </p:nvPr>
        </p:nvSpPr>
        <p:spPr/>
        <p:txBody>
          <a:bodyPr/>
          <a:lstStyle/>
          <a:p>
            <a:fld id="{B203036B-69C8-4F85-9311-9A79859ED049}" type="datetimeFigureOut">
              <a:rPr lang="en-US" smtClean="0"/>
              <a:t>11/15/2017</a:t>
            </a:fld>
            <a:endParaRPr lang="en-US" dirty="0"/>
          </a:p>
        </p:txBody>
      </p:sp>
      <p:sp>
        <p:nvSpPr>
          <p:cNvPr id="3" name="Footer Placeholder 2">
            <a:extLst>
              <a:ext uri="{FF2B5EF4-FFF2-40B4-BE49-F238E27FC236}">
                <a16:creationId xmlns:a16="http://schemas.microsoft.com/office/drawing/2014/main" id="{73798BAB-A71E-4C33-8DBA-42AB5B1B173D}"/>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E89DEE81-8C4D-46D7-8032-07B2DC9157C7}"/>
              </a:ext>
            </a:extLst>
          </p:cNvPr>
          <p:cNvSpPr>
            <a:spLocks noGrp="1"/>
          </p:cNvSpPr>
          <p:nvPr>
            <p:ph type="sldNum" sz="quarter" idx="12"/>
          </p:nvPr>
        </p:nvSpPr>
        <p:spPr/>
        <p:txBody>
          <a:bodyPr/>
          <a:lstStyle/>
          <a:p>
            <a:fld id="{B808FBE2-9D77-4CAD-B690-3E4BABD206BC}" type="slidenum">
              <a:rPr lang="en-US" smtClean="0"/>
              <a:t>‹#›</a:t>
            </a:fld>
            <a:endParaRPr lang="en-US" dirty="0"/>
          </a:p>
        </p:txBody>
      </p:sp>
    </p:spTree>
    <p:extLst>
      <p:ext uri="{BB962C8B-B14F-4D97-AF65-F5344CB8AC3E}">
        <p14:creationId xmlns:p14="http://schemas.microsoft.com/office/powerpoint/2010/main" val="205162094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1B8F96-E824-479E-9E5C-1970AC86676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950E2250-BD5E-4B33-8A50-F1D3520D5246}"/>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A30DD72C-C00C-4BF7-B955-67B78A2B514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288C3C15-6C34-4012-9FD2-B78CDE1A0454}"/>
              </a:ext>
            </a:extLst>
          </p:cNvPr>
          <p:cNvSpPr>
            <a:spLocks noGrp="1"/>
          </p:cNvSpPr>
          <p:nvPr>
            <p:ph type="dt" sz="half" idx="10"/>
          </p:nvPr>
        </p:nvSpPr>
        <p:spPr/>
        <p:txBody>
          <a:bodyPr/>
          <a:lstStyle/>
          <a:p>
            <a:fld id="{B203036B-69C8-4F85-9311-9A79859ED049}" type="datetimeFigureOut">
              <a:rPr lang="en-US" smtClean="0"/>
              <a:t>11/15/2017</a:t>
            </a:fld>
            <a:endParaRPr lang="en-US" dirty="0"/>
          </a:p>
        </p:txBody>
      </p:sp>
      <p:sp>
        <p:nvSpPr>
          <p:cNvPr id="6" name="Footer Placeholder 5">
            <a:extLst>
              <a:ext uri="{FF2B5EF4-FFF2-40B4-BE49-F238E27FC236}">
                <a16:creationId xmlns:a16="http://schemas.microsoft.com/office/drawing/2014/main" id="{2C15EE8F-D0BF-4382-9A1D-8D8B6723FC8A}"/>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07E7830D-18BE-464A-B4A3-A3FFB617F90A}"/>
              </a:ext>
            </a:extLst>
          </p:cNvPr>
          <p:cNvSpPr>
            <a:spLocks noGrp="1"/>
          </p:cNvSpPr>
          <p:nvPr>
            <p:ph type="sldNum" sz="quarter" idx="12"/>
          </p:nvPr>
        </p:nvSpPr>
        <p:spPr/>
        <p:txBody>
          <a:bodyPr/>
          <a:lstStyle/>
          <a:p>
            <a:fld id="{B808FBE2-9D77-4CAD-B690-3E4BABD206BC}" type="slidenum">
              <a:rPr lang="en-US" smtClean="0"/>
              <a:t>‹#›</a:t>
            </a:fld>
            <a:endParaRPr lang="en-US" dirty="0"/>
          </a:p>
        </p:txBody>
      </p:sp>
    </p:spTree>
    <p:extLst>
      <p:ext uri="{BB962C8B-B14F-4D97-AF65-F5344CB8AC3E}">
        <p14:creationId xmlns:p14="http://schemas.microsoft.com/office/powerpoint/2010/main" val="190756702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513E69-BC01-4BD9-8AD9-828A94DACE4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ECAE8A85-418E-4461-B4DB-3FBE040064C1}"/>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4" name="Text Placeholder 3">
            <a:extLst>
              <a:ext uri="{FF2B5EF4-FFF2-40B4-BE49-F238E27FC236}">
                <a16:creationId xmlns:a16="http://schemas.microsoft.com/office/drawing/2014/main" id="{E4CD3B2A-8AF3-46A3-A334-ABB58639432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7A2D9572-8C70-4A5C-9BA2-9A7A30E7C147}"/>
              </a:ext>
            </a:extLst>
          </p:cNvPr>
          <p:cNvSpPr>
            <a:spLocks noGrp="1"/>
          </p:cNvSpPr>
          <p:nvPr>
            <p:ph type="dt" sz="half" idx="10"/>
          </p:nvPr>
        </p:nvSpPr>
        <p:spPr/>
        <p:txBody>
          <a:bodyPr/>
          <a:lstStyle/>
          <a:p>
            <a:fld id="{B203036B-69C8-4F85-9311-9A79859ED049}" type="datetimeFigureOut">
              <a:rPr lang="en-US" smtClean="0"/>
              <a:t>11/15/2017</a:t>
            </a:fld>
            <a:endParaRPr lang="en-US" dirty="0"/>
          </a:p>
        </p:txBody>
      </p:sp>
      <p:sp>
        <p:nvSpPr>
          <p:cNvPr id="6" name="Footer Placeholder 5">
            <a:extLst>
              <a:ext uri="{FF2B5EF4-FFF2-40B4-BE49-F238E27FC236}">
                <a16:creationId xmlns:a16="http://schemas.microsoft.com/office/drawing/2014/main" id="{D75FF349-5DEA-4A7B-B1E1-7ECBAE8762F7}"/>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0AF35035-0D08-49E2-B193-E9255C194AEF}"/>
              </a:ext>
            </a:extLst>
          </p:cNvPr>
          <p:cNvSpPr>
            <a:spLocks noGrp="1"/>
          </p:cNvSpPr>
          <p:nvPr>
            <p:ph type="sldNum" sz="quarter" idx="12"/>
          </p:nvPr>
        </p:nvSpPr>
        <p:spPr/>
        <p:txBody>
          <a:bodyPr/>
          <a:lstStyle/>
          <a:p>
            <a:fld id="{B808FBE2-9D77-4CAD-B690-3E4BABD206BC}" type="slidenum">
              <a:rPr lang="en-US" smtClean="0"/>
              <a:t>‹#›</a:t>
            </a:fld>
            <a:endParaRPr lang="en-US" dirty="0"/>
          </a:p>
        </p:txBody>
      </p:sp>
    </p:spTree>
    <p:extLst>
      <p:ext uri="{BB962C8B-B14F-4D97-AF65-F5344CB8AC3E}">
        <p14:creationId xmlns:p14="http://schemas.microsoft.com/office/powerpoint/2010/main" val="380451205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8ACEB9BC-9EA6-43B6-90FC-9859ABF4C964}"/>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804AE2FF-4212-4F58-81D0-AB783158B8CE}"/>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CAB6350-490E-4945-A366-D4F6BF48C8E2}"/>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203036B-69C8-4F85-9311-9A79859ED049}" type="datetimeFigureOut">
              <a:rPr lang="en-US" smtClean="0"/>
              <a:t>11/15/2017</a:t>
            </a:fld>
            <a:endParaRPr lang="en-US" dirty="0"/>
          </a:p>
        </p:txBody>
      </p:sp>
      <p:sp>
        <p:nvSpPr>
          <p:cNvPr id="5" name="Footer Placeholder 4">
            <a:extLst>
              <a:ext uri="{FF2B5EF4-FFF2-40B4-BE49-F238E27FC236}">
                <a16:creationId xmlns:a16="http://schemas.microsoft.com/office/drawing/2014/main" id="{8F45B9C5-1B85-487F-AE2B-7413FA8567E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a:extLst>
              <a:ext uri="{FF2B5EF4-FFF2-40B4-BE49-F238E27FC236}">
                <a16:creationId xmlns:a16="http://schemas.microsoft.com/office/drawing/2014/main" id="{EEF10DB1-D50D-467F-884A-A55CECAB0962}"/>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808FBE2-9D77-4CAD-B690-3E4BABD206BC}" type="slidenum">
              <a:rPr lang="en-US" smtClean="0"/>
              <a:t>‹#›</a:t>
            </a:fld>
            <a:endParaRPr lang="en-US" dirty="0"/>
          </a:p>
        </p:txBody>
      </p:sp>
    </p:spTree>
    <p:extLst>
      <p:ext uri="{BB962C8B-B14F-4D97-AF65-F5344CB8AC3E}">
        <p14:creationId xmlns:p14="http://schemas.microsoft.com/office/powerpoint/2010/main" val="17189833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jpg"/><Relationship Id="rId1" Type="http://schemas.openxmlformats.org/officeDocument/2006/relationships/slideLayout" Target="../slideLayouts/slideLayout2.xml"/><Relationship Id="rId6" Type="http://schemas.openxmlformats.org/officeDocument/2006/relationships/image" Target="../media/image2.png"/><Relationship Id="rId5" Type="http://schemas.openxmlformats.org/officeDocument/2006/relationships/image" Target="../media/image5.svg"/><Relationship Id="rId4" Type="http://schemas.openxmlformats.org/officeDocument/2006/relationships/image" Target="../media/image4.png"/></Relationships>
</file>

<file path=ppt/slides/_rels/slide3.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jpg"/><Relationship Id="rId1" Type="http://schemas.openxmlformats.org/officeDocument/2006/relationships/slideLayout" Target="../slideLayouts/slideLayout2.xml"/><Relationship Id="rId4" Type="http://schemas.openxmlformats.org/officeDocument/2006/relationships/image" Target="../media/image7.svg"/></Relationships>
</file>

<file path=ppt/slides/_rels/slide7.xml.rels><?xml version="1.0" encoding="UTF-8" standalone="yes"?>
<Relationships xmlns="http://schemas.openxmlformats.org/package/2006/relationships"><Relationship Id="rId3" Type="http://schemas.openxmlformats.org/officeDocument/2006/relationships/hyperlink" Target="https://spark.apache.org/docs/latest/streaming-programming-guide.html" TargetMode="External"/><Relationship Id="rId7" Type="http://schemas.openxmlformats.org/officeDocument/2006/relationships/hyperlink" Target="https://apps.twitter.com/app/14399887" TargetMode="External"/><Relationship Id="rId2" Type="http://schemas.openxmlformats.org/officeDocument/2006/relationships/image" Target="../media/image1.jpg"/><Relationship Id="rId1" Type="http://schemas.openxmlformats.org/officeDocument/2006/relationships/slideLayout" Target="../slideLayouts/slideLayout2.xml"/><Relationship Id="rId6" Type="http://schemas.openxmlformats.org/officeDocument/2006/relationships/hyperlink" Target="https://github.com/databricks/spark-training/blob/master/website/realtime-processing-with-spark-streaming.md" TargetMode="External"/><Relationship Id="rId5" Type="http://schemas.openxmlformats.org/officeDocument/2006/relationships/hyperlink" Target="https://www.toptal.com/apache/apache-spark-streaming-twitter" TargetMode="External"/><Relationship Id="rId4" Type="http://schemas.openxmlformats.org/officeDocument/2006/relationships/hyperlink" Target="https://youtu.be/AqcszswBRFQ" TargetMode="Externa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9000" b="-9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9F3B10-BE81-4D57-AFA2-B3736C2DF5A9}"/>
              </a:ext>
            </a:extLst>
          </p:cNvPr>
          <p:cNvSpPr>
            <a:spLocks noGrp="1"/>
          </p:cNvSpPr>
          <p:nvPr>
            <p:ph type="ctrTitle"/>
          </p:nvPr>
        </p:nvSpPr>
        <p:spPr>
          <a:xfrm>
            <a:off x="1524000" y="207967"/>
            <a:ext cx="9144000" cy="2387600"/>
          </a:xfrm>
        </p:spPr>
        <p:txBody>
          <a:bodyPr/>
          <a:lstStyle/>
          <a:p>
            <a:r>
              <a:rPr lang="en-US" dirty="0">
                <a:solidFill>
                  <a:schemeClr val="bg1"/>
                </a:solidFill>
                <a:latin typeface="Roboto" pitchFamily="2" charset="0"/>
                <a:ea typeface="Roboto" pitchFamily="2" charset="0"/>
              </a:rPr>
              <a:t>Tracking the Top 5 Most Popular Hashtags</a:t>
            </a:r>
          </a:p>
        </p:txBody>
      </p:sp>
      <p:sp>
        <p:nvSpPr>
          <p:cNvPr id="3" name="Subtitle 2">
            <a:extLst>
              <a:ext uri="{FF2B5EF4-FFF2-40B4-BE49-F238E27FC236}">
                <a16:creationId xmlns:a16="http://schemas.microsoft.com/office/drawing/2014/main" id="{2CFA7A92-F44A-499C-B6B9-FDE9A006AF4D}"/>
              </a:ext>
            </a:extLst>
          </p:cNvPr>
          <p:cNvSpPr>
            <a:spLocks noGrp="1"/>
          </p:cNvSpPr>
          <p:nvPr>
            <p:ph type="subTitle" idx="1"/>
          </p:nvPr>
        </p:nvSpPr>
        <p:spPr>
          <a:xfrm>
            <a:off x="1524000" y="2687642"/>
            <a:ext cx="9144000" cy="562708"/>
          </a:xfrm>
        </p:spPr>
        <p:txBody>
          <a:bodyPr/>
          <a:lstStyle/>
          <a:p>
            <a:r>
              <a:rPr lang="en-US" dirty="0">
                <a:solidFill>
                  <a:schemeClr val="bg1"/>
                </a:solidFill>
                <a:latin typeface="Roboto" pitchFamily="2" charset="0"/>
                <a:ea typeface="Roboto" pitchFamily="2" charset="0"/>
              </a:rPr>
              <a:t>Using Streaming with</a:t>
            </a:r>
          </a:p>
        </p:txBody>
      </p:sp>
      <p:pic>
        <p:nvPicPr>
          <p:cNvPr id="1026" name="Picture 2" descr="https://spark.apache.org/images/spark-logo-trademark.png">
            <a:extLst>
              <a:ext uri="{FF2B5EF4-FFF2-40B4-BE49-F238E27FC236}">
                <a16:creationId xmlns:a16="http://schemas.microsoft.com/office/drawing/2014/main" id="{D054FE73-EE3E-4CB3-A589-7BE16A83564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106590" y="3250350"/>
            <a:ext cx="5622471" cy="299067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80658065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9000" b="-9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B8DADD-A79A-43C8-9A0B-A0643E1A4BC3}"/>
              </a:ext>
            </a:extLst>
          </p:cNvPr>
          <p:cNvSpPr>
            <a:spLocks noGrp="1"/>
          </p:cNvSpPr>
          <p:nvPr>
            <p:ph type="title"/>
          </p:nvPr>
        </p:nvSpPr>
        <p:spPr/>
        <p:txBody>
          <a:bodyPr>
            <a:normAutofit/>
          </a:bodyPr>
          <a:lstStyle/>
          <a:p>
            <a:r>
              <a:rPr lang="en-US" sz="3600" dirty="0">
                <a:solidFill>
                  <a:schemeClr val="bg1"/>
                </a:solidFill>
                <a:latin typeface="Roboto" pitchFamily="2" charset="0"/>
                <a:ea typeface="Roboto" pitchFamily="2" charset="0"/>
              </a:rPr>
              <a:t>Overview</a:t>
            </a:r>
          </a:p>
        </p:txBody>
      </p:sp>
      <p:sp>
        <p:nvSpPr>
          <p:cNvPr id="3" name="Content Placeholder 2">
            <a:extLst>
              <a:ext uri="{FF2B5EF4-FFF2-40B4-BE49-F238E27FC236}">
                <a16:creationId xmlns:a16="http://schemas.microsoft.com/office/drawing/2014/main" id="{FE433BE5-8C00-4E8A-97A9-747C3ABE621C}"/>
              </a:ext>
            </a:extLst>
          </p:cNvPr>
          <p:cNvSpPr>
            <a:spLocks noGrp="1"/>
          </p:cNvSpPr>
          <p:nvPr>
            <p:ph idx="1"/>
          </p:nvPr>
        </p:nvSpPr>
        <p:spPr/>
        <p:txBody>
          <a:bodyPr>
            <a:normAutofit/>
          </a:bodyPr>
          <a:lstStyle/>
          <a:p>
            <a:pPr fontAlgn="base"/>
            <a:r>
              <a:rPr lang="en-US" dirty="0">
                <a:solidFill>
                  <a:schemeClr val="bg1"/>
                </a:solidFill>
                <a:latin typeface="Roboto" pitchFamily="2" charset="0"/>
                <a:ea typeface="Roboto" pitchFamily="2" charset="0"/>
              </a:rPr>
              <a:t>Spark streaming allows for tracking frequently-updated datasets</a:t>
            </a:r>
          </a:p>
          <a:p>
            <a:pPr fontAlgn="base"/>
            <a:r>
              <a:rPr lang="en-US" dirty="0">
                <a:solidFill>
                  <a:schemeClr val="bg1"/>
                </a:solidFill>
                <a:latin typeface="Roboto" pitchFamily="2" charset="0"/>
                <a:ea typeface="Roboto" pitchFamily="2" charset="0"/>
              </a:rPr>
              <a:t>Can use it to track most popular hashtags in 5 mins windows based on their counts in a Twitter stream, and by using the </a:t>
            </a:r>
            <a:r>
              <a:rPr lang="en-US" dirty="0" err="1">
                <a:solidFill>
                  <a:srgbClr val="00B0F0"/>
                </a:solidFill>
                <a:latin typeface="Consolas" panose="020B0609020204030204" pitchFamily="49" charset="0"/>
                <a:ea typeface="Roboto" pitchFamily="2" charset="0"/>
              </a:rPr>
              <a:t>StreamingContext</a:t>
            </a:r>
            <a:r>
              <a:rPr lang="en-US" dirty="0">
                <a:solidFill>
                  <a:schemeClr val="bg1"/>
                </a:solidFill>
                <a:latin typeface="Roboto" pitchFamily="2" charset="0"/>
                <a:ea typeface="Roboto" pitchFamily="2" charset="0"/>
              </a:rPr>
              <a:t> function</a:t>
            </a:r>
            <a:r>
              <a:rPr lang="en-US" sz="2000" dirty="0">
                <a:solidFill>
                  <a:schemeClr val="bg1"/>
                </a:solidFill>
                <a:latin typeface="Roboto" pitchFamily="2" charset="0"/>
                <a:ea typeface="Roboto" pitchFamily="2" charset="0"/>
              </a:rPr>
              <a:t>.</a:t>
            </a:r>
          </a:p>
          <a:p>
            <a:endParaRPr lang="en-US" sz="2000" dirty="0">
              <a:latin typeface="Roboto" pitchFamily="2" charset="0"/>
              <a:ea typeface="Roboto" pitchFamily="2" charset="0"/>
            </a:endParaRPr>
          </a:p>
        </p:txBody>
      </p:sp>
      <p:pic>
        <p:nvPicPr>
          <p:cNvPr id="5" name="Picture 2" descr="Image result for twitter transparent logo">
            <a:extLst>
              <a:ext uri="{FF2B5EF4-FFF2-40B4-BE49-F238E27FC236}">
                <a16:creationId xmlns:a16="http://schemas.microsoft.com/office/drawing/2014/main" id="{FE04A433-0F18-43EF-A115-345BD5C396ED}"/>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15678" t="20447" r="15439" b="21596"/>
          <a:stretch/>
        </p:blipFill>
        <p:spPr bwMode="auto">
          <a:xfrm>
            <a:off x="936792" y="4181487"/>
            <a:ext cx="885868" cy="745351"/>
          </a:xfrm>
          <a:prstGeom prst="rect">
            <a:avLst/>
          </a:prstGeom>
          <a:noFill/>
          <a:extLst>
            <a:ext uri="{909E8E84-426E-40DD-AFC4-6F175D3DCCD1}">
              <a14:hiddenFill xmlns:a14="http://schemas.microsoft.com/office/drawing/2010/main">
                <a:solidFill>
                  <a:srgbClr val="FFFFFF"/>
                </a:solidFill>
              </a14:hiddenFill>
            </a:ext>
          </a:extLst>
        </p:spPr>
      </p:pic>
      <p:pic>
        <p:nvPicPr>
          <p:cNvPr id="9" name="Graphic 8" descr="Bar chart">
            <a:extLst>
              <a:ext uri="{FF2B5EF4-FFF2-40B4-BE49-F238E27FC236}">
                <a16:creationId xmlns:a16="http://schemas.microsoft.com/office/drawing/2014/main" id="{8BC079F0-249E-4137-BB9E-8B04657790B9}"/>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8804706" y="3781459"/>
            <a:ext cx="2849996" cy="2849996"/>
          </a:xfrm>
          <a:prstGeom prst="rect">
            <a:avLst/>
          </a:prstGeom>
        </p:spPr>
      </p:pic>
      <p:sp>
        <p:nvSpPr>
          <p:cNvPr id="11" name="Rectangle 10">
            <a:extLst>
              <a:ext uri="{FF2B5EF4-FFF2-40B4-BE49-F238E27FC236}">
                <a16:creationId xmlns:a16="http://schemas.microsoft.com/office/drawing/2014/main" id="{C79284EF-5FCF-40AB-9284-D1F92F684D7F}"/>
              </a:ext>
            </a:extLst>
          </p:cNvPr>
          <p:cNvSpPr/>
          <p:nvPr/>
        </p:nvSpPr>
        <p:spPr>
          <a:xfrm>
            <a:off x="3009388" y="5028729"/>
            <a:ext cx="1058470" cy="645459"/>
          </a:xfrm>
          <a:prstGeom prst="rect">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3" name="Picture 2" descr="https://spark.apache.org/images/spark-logo-trademark.png">
            <a:extLst>
              <a:ext uri="{FF2B5EF4-FFF2-40B4-BE49-F238E27FC236}">
                <a16:creationId xmlns:a16="http://schemas.microsoft.com/office/drawing/2014/main" id="{A7A4A62E-05C3-42F9-9194-493B292A4C6E}"/>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5348991" y="4554540"/>
            <a:ext cx="2451206" cy="1303833"/>
          </a:xfrm>
          <a:prstGeom prst="rect">
            <a:avLst/>
          </a:prstGeom>
          <a:noFill/>
          <a:extLst>
            <a:ext uri="{909E8E84-426E-40DD-AFC4-6F175D3DCCD1}">
              <a14:hiddenFill xmlns:a14="http://schemas.microsoft.com/office/drawing/2010/main">
                <a:solidFill>
                  <a:srgbClr val="FFFFFF"/>
                </a:solidFill>
              </a14:hiddenFill>
            </a:ext>
          </a:extLst>
        </p:spPr>
      </p:pic>
      <p:sp>
        <p:nvSpPr>
          <p:cNvPr id="14" name="Arrow: Right 13">
            <a:extLst>
              <a:ext uri="{FF2B5EF4-FFF2-40B4-BE49-F238E27FC236}">
                <a16:creationId xmlns:a16="http://schemas.microsoft.com/office/drawing/2014/main" id="{7B96261C-B769-4513-8360-4088E3CC39D3}"/>
              </a:ext>
            </a:extLst>
          </p:cNvPr>
          <p:cNvSpPr/>
          <p:nvPr/>
        </p:nvSpPr>
        <p:spPr>
          <a:xfrm>
            <a:off x="4064852" y="5086828"/>
            <a:ext cx="1284139" cy="526760"/>
          </a:xfrm>
          <a:prstGeom prst="rightArrow">
            <a:avLst/>
          </a:prstGeom>
          <a:solidFill>
            <a:srgbClr val="55ADE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 name="Arrow: Right 15">
            <a:extLst>
              <a:ext uri="{FF2B5EF4-FFF2-40B4-BE49-F238E27FC236}">
                <a16:creationId xmlns:a16="http://schemas.microsoft.com/office/drawing/2014/main" id="{B9694A0B-29EE-435A-AE1B-619BEB04B0EB}"/>
              </a:ext>
            </a:extLst>
          </p:cNvPr>
          <p:cNvSpPr/>
          <p:nvPr/>
        </p:nvSpPr>
        <p:spPr>
          <a:xfrm>
            <a:off x="7801497" y="5086828"/>
            <a:ext cx="1284139" cy="526760"/>
          </a:xfrm>
          <a:prstGeom prst="rightArrow">
            <a:avLst/>
          </a:prstGeom>
          <a:solidFill>
            <a:srgbClr val="55ADE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7" name="Picture 2" descr="Image result for twitter transparent logo">
            <a:extLst>
              <a:ext uri="{FF2B5EF4-FFF2-40B4-BE49-F238E27FC236}">
                <a16:creationId xmlns:a16="http://schemas.microsoft.com/office/drawing/2014/main" id="{E8C1DBDB-DBDA-4342-8F4A-83AEC705DC30}"/>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15678" t="20447" r="15439" b="21596"/>
          <a:stretch/>
        </p:blipFill>
        <p:spPr bwMode="auto">
          <a:xfrm>
            <a:off x="1702281" y="4568124"/>
            <a:ext cx="885868" cy="745351"/>
          </a:xfrm>
          <a:prstGeom prst="rect">
            <a:avLst/>
          </a:prstGeom>
          <a:noFill/>
          <a:extLst>
            <a:ext uri="{909E8E84-426E-40DD-AFC4-6F175D3DCCD1}">
              <a14:hiddenFill xmlns:a14="http://schemas.microsoft.com/office/drawing/2010/main">
                <a:solidFill>
                  <a:srgbClr val="FFFFFF"/>
                </a:solidFill>
              </a14:hiddenFill>
            </a:ext>
          </a:extLst>
        </p:spPr>
      </p:pic>
      <p:pic>
        <p:nvPicPr>
          <p:cNvPr id="18" name="Picture 2" descr="Image result for twitter transparent logo">
            <a:extLst>
              <a:ext uri="{FF2B5EF4-FFF2-40B4-BE49-F238E27FC236}">
                <a16:creationId xmlns:a16="http://schemas.microsoft.com/office/drawing/2014/main" id="{5ED0F13D-CC5E-4B85-B82E-470294DA239F}"/>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15678" t="20447" r="15439" b="21596"/>
          <a:stretch/>
        </p:blipFill>
        <p:spPr bwMode="auto">
          <a:xfrm>
            <a:off x="1651311" y="5593414"/>
            <a:ext cx="885868" cy="745351"/>
          </a:xfrm>
          <a:prstGeom prst="rect">
            <a:avLst/>
          </a:prstGeom>
          <a:noFill/>
          <a:extLst>
            <a:ext uri="{909E8E84-426E-40DD-AFC4-6F175D3DCCD1}">
              <a14:hiddenFill xmlns:a14="http://schemas.microsoft.com/office/drawing/2010/main">
                <a:solidFill>
                  <a:srgbClr val="FFFFFF"/>
                </a:solidFill>
              </a14:hiddenFill>
            </a:ext>
          </a:extLst>
        </p:spPr>
      </p:pic>
      <p:pic>
        <p:nvPicPr>
          <p:cNvPr id="19" name="Picture 2" descr="Image result for twitter transparent logo">
            <a:extLst>
              <a:ext uri="{FF2B5EF4-FFF2-40B4-BE49-F238E27FC236}">
                <a16:creationId xmlns:a16="http://schemas.microsoft.com/office/drawing/2014/main" id="{88BDA969-3151-4DE5-9417-F4E819514168}"/>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15678" t="20447" r="15439" b="21596"/>
          <a:stretch/>
        </p:blipFill>
        <p:spPr bwMode="auto">
          <a:xfrm>
            <a:off x="778396" y="5206777"/>
            <a:ext cx="885868" cy="745351"/>
          </a:xfrm>
          <a:prstGeom prst="rect">
            <a:avLst/>
          </a:prstGeom>
          <a:noFill/>
          <a:extLst>
            <a:ext uri="{909E8E84-426E-40DD-AFC4-6F175D3DCCD1}">
              <a14:hiddenFill xmlns:a14="http://schemas.microsoft.com/office/drawing/2010/main">
                <a:solidFill>
                  <a:srgbClr val="FFFFFF"/>
                </a:solidFill>
              </a14:hiddenFill>
            </a:ext>
          </a:extLst>
        </p:spPr>
      </p:pic>
      <p:pic>
        <p:nvPicPr>
          <p:cNvPr id="20" name="Picture 2" descr="Image result for twitter transparent logo">
            <a:extLst>
              <a:ext uri="{FF2B5EF4-FFF2-40B4-BE49-F238E27FC236}">
                <a16:creationId xmlns:a16="http://schemas.microsoft.com/office/drawing/2014/main" id="{BE2F70E1-93BD-4BED-9B8F-AA7F38CA82F3}"/>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15678" t="20447" r="15439" b="21596"/>
          <a:stretch/>
        </p:blipFill>
        <p:spPr bwMode="auto">
          <a:xfrm>
            <a:off x="-9265" y="4529141"/>
            <a:ext cx="885868" cy="745351"/>
          </a:xfrm>
          <a:prstGeom prst="rect">
            <a:avLst/>
          </a:prstGeom>
          <a:noFill/>
          <a:extLst>
            <a:ext uri="{909E8E84-426E-40DD-AFC4-6F175D3DCCD1}">
              <a14:hiddenFill xmlns:a14="http://schemas.microsoft.com/office/drawing/2010/main">
                <a:solidFill>
                  <a:srgbClr val="FFFFFF"/>
                </a:solidFill>
              </a14:hiddenFill>
            </a:ext>
          </a:extLst>
        </p:spPr>
      </p:pic>
      <p:sp>
        <p:nvSpPr>
          <p:cNvPr id="10" name="Trapezoid 9">
            <a:extLst>
              <a:ext uri="{FF2B5EF4-FFF2-40B4-BE49-F238E27FC236}">
                <a16:creationId xmlns:a16="http://schemas.microsoft.com/office/drawing/2014/main" id="{8443C43E-8C35-4E41-BCB9-95EE35CC3CB1}"/>
              </a:ext>
            </a:extLst>
          </p:cNvPr>
          <p:cNvSpPr/>
          <p:nvPr/>
        </p:nvSpPr>
        <p:spPr>
          <a:xfrm rot="5400000">
            <a:off x="1500157" y="4999150"/>
            <a:ext cx="2326891" cy="691570"/>
          </a:xfrm>
          <a:prstGeom prst="trapezoid">
            <a:avLst>
              <a:gd name="adj" fmla="val 121337"/>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TextBox 11">
            <a:extLst>
              <a:ext uri="{FF2B5EF4-FFF2-40B4-BE49-F238E27FC236}">
                <a16:creationId xmlns:a16="http://schemas.microsoft.com/office/drawing/2014/main" id="{62E9CC45-EFEA-43BD-A914-FD4BACE12732}"/>
              </a:ext>
            </a:extLst>
          </p:cNvPr>
          <p:cNvSpPr txBox="1"/>
          <p:nvPr/>
        </p:nvSpPr>
        <p:spPr>
          <a:xfrm>
            <a:off x="2410988" y="5028729"/>
            <a:ext cx="1605055" cy="646331"/>
          </a:xfrm>
          <a:prstGeom prst="rect">
            <a:avLst/>
          </a:prstGeom>
          <a:noFill/>
        </p:spPr>
        <p:txBody>
          <a:bodyPr wrap="none" rtlCol="0">
            <a:spAutoFit/>
          </a:bodyPr>
          <a:lstStyle/>
          <a:p>
            <a:pPr algn="ctr"/>
            <a:r>
              <a:rPr lang="en-US" dirty="0">
                <a:solidFill>
                  <a:schemeClr val="bg1"/>
                </a:solidFill>
                <a:latin typeface="Roboto" pitchFamily="2" charset="0"/>
                <a:ea typeface="Roboto" pitchFamily="2" charset="0"/>
              </a:rPr>
              <a:t>Twitter HTTP </a:t>
            </a:r>
          </a:p>
          <a:p>
            <a:pPr algn="ctr"/>
            <a:r>
              <a:rPr lang="en-US" dirty="0">
                <a:solidFill>
                  <a:schemeClr val="bg1"/>
                </a:solidFill>
                <a:latin typeface="Roboto" pitchFamily="2" charset="0"/>
                <a:ea typeface="Roboto" pitchFamily="2" charset="0"/>
              </a:rPr>
              <a:t>Client App</a:t>
            </a:r>
          </a:p>
        </p:txBody>
      </p:sp>
    </p:spTree>
    <p:extLst>
      <p:ext uri="{BB962C8B-B14F-4D97-AF65-F5344CB8AC3E}">
        <p14:creationId xmlns:p14="http://schemas.microsoft.com/office/powerpoint/2010/main" val="147054611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9000" b="-9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7F3B9E-5F27-43A9-B9D6-6763EEA677D8}"/>
              </a:ext>
            </a:extLst>
          </p:cNvPr>
          <p:cNvSpPr>
            <a:spLocks noGrp="1"/>
          </p:cNvSpPr>
          <p:nvPr>
            <p:ph type="title"/>
          </p:nvPr>
        </p:nvSpPr>
        <p:spPr>
          <a:xfrm>
            <a:off x="838200" y="365125"/>
            <a:ext cx="10515600" cy="6035675"/>
          </a:xfrm>
        </p:spPr>
        <p:txBody>
          <a:bodyPr/>
          <a:lstStyle/>
          <a:p>
            <a:r>
              <a:rPr lang="en-US" dirty="0">
                <a:solidFill>
                  <a:schemeClr val="bg1"/>
                </a:solidFill>
                <a:latin typeface="Roboto" pitchFamily="2" charset="0"/>
                <a:ea typeface="Roboto" pitchFamily="2" charset="0"/>
              </a:rPr>
              <a:t>To the Code!</a:t>
            </a:r>
          </a:p>
        </p:txBody>
      </p:sp>
    </p:spTree>
    <p:extLst>
      <p:ext uri="{BB962C8B-B14F-4D97-AF65-F5344CB8AC3E}">
        <p14:creationId xmlns:p14="http://schemas.microsoft.com/office/powerpoint/2010/main" val="293250936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t="-9000" b="-9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FC5D82-F973-4FF8-BD6C-9B3B0C6C467A}"/>
              </a:ext>
            </a:extLst>
          </p:cNvPr>
          <p:cNvSpPr>
            <a:spLocks noGrp="1"/>
          </p:cNvSpPr>
          <p:nvPr>
            <p:ph type="title"/>
          </p:nvPr>
        </p:nvSpPr>
        <p:spPr/>
        <p:txBody>
          <a:bodyPr/>
          <a:lstStyle/>
          <a:p>
            <a:r>
              <a:rPr lang="en-US" dirty="0">
                <a:solidFill>
                  <a:schemeClr val="bg1"/>
                </a:solidFill>
                <a:latin typeface="Roboto" pitchFamily="2" charset="0"/>
                <a:ea typeface="Roboto" pitchFamily="2" charset="0"/>
              </a:rPr>
              <a:t>What is </a:t>
            </a:r>
            <a:r>
              <a:rPr lang="en-US" dirty="0">
                <a:solidFill>
                  <a:srgbClr val="00B0F0"/>
                </a:solidFill>
                <a:latin typeface="Consolas" panose="020B0609020204030204" pitchFamily="49" charset="0"/>
              </a:rPr>
              <a:t>reduceByKeyAndWindow</a:t>
            </a:r>
            <a:r>
              <a:rPr lang="en-US" dirty="0">
                <a:solidFill>
                  <a:schemeClr val="bg1"/>
                </a:solidFill>
                <a:latin typeface="Consolas" panose="020B0609020204030204" pitchFamily="49" charset="0"/>
              </a:rPr>
              <a:t>?</a:t>
            </a:r>
          </a:p>
        </p:txBody>
      </p:sp>
      <p:sp>
        <p:nvSpPr>
          <p:cNvPr id="3" name="Content Placeholder 2">
            <a:extLst>
              <a:ext uri="{FF2B5EF4-FFF2-40B4-BE49-F238E27FC236}">
                <a16:creationId xmlns:a16="http://schemas.microsoft.com/office/drawing/2014/main" id="{6E13BEF3-4A88-4145-A9D8-9160CA0524EE}"/>
              </a:ext>
            </a:extLst>
          </p:cNvPr>
          <p:cNvSpPr>
            <a:spLocks noGrp="1"/>
          </p:cNvSpPr>
          <p:nvPr>
            <p:ph idx="1"/>
          </p:nvPr>
        </p:nvSpPr>
        <p:spPr/>
        <p:txBody>
          <a:bodyPr>
            <a:normAutofit/>
          </a:bodyPr>
          <a:lstStyle/>
          <a:p>
            <a:r>
              <a:rPr lang="en-US" dirty="0">
                <a:solidFill>
                  <a:schemeClr val="bg1"/>
                </a:solidFill>
              </a:rPr>
              <a:t> </a:t>
            </a:r>
            <a:r>
              <a:rPr lang="en-US" dirty="0">
                <a:solidFill>
                  <a:srgbClr val="00B0F0"/>
                </a:solidFill>
              </a:rPr>
              <a:t>reduceByKeyAndWindow</a:t>
            </a:r>
            <a:r>
              <a:rPr lang="en-US" dirty="0">
                <a:solidFill>
                  <a:schemeClr val="bg1"/>
                </a:solidFill>
              </a:rPr>
              <a:t>(</a:t>
            </a:r>
            <a:r>
              <a:rPr lang="en-US" i="1" dirty="0">
                <a:solidFill>
                  <a:schemeClr val="accent2"/>
                </a:solidFill>
              </a:rPr>
              <a:t>func</a:t>
            </a:r>
            <a:r>
              <a:rPr lang="en-US" dirty="0">
                <a:solidFill>
                  <a:schemeClr val="bg1"/>
                </a:solidFill>
              </a:rPr>
              <a:t>, </a:t>
            </a:r>
            <a:r>
              <a:rPr lang="en-US" i="1" dirty="0">
                <a:solidFill>
                  <a:schemeClr val="accent2"/>
                </a:solidFill>
              </a:rPr>
              <a:t>windowLength</a:t>
            </a:r>
            <a:r>
              <a:rPr lang="en-US" dirty="0">
                <a:solidFill>
                  <a:schemeClr val="bg1"/>
                </a:solidFill>
              </a:rPr>
              <a:t>, </a:t>
            </a:r>
            <a:r>
              <a:rPr lang="en-US" i="1" dirty="0">
                <a:solidFill>
                  <a:schemeClr val="accent2"/>
                </a:solidFill>
              </a:rPr>
              <a:t>slideInterval</a:t>
            </a:r>
            <a:r>
              <a:rPr lang="en-US" dirty="0">
                <a:solidFill>
                  <a:schemeClr val="bg1"/>
                </a:solidFill>
              </a:rPr>
              <a:t>, [</a:t>
            </a:r>
            <a:r>
              <a:rPr lang="en-US" i="1" dirty="0">
                <a:solidFill>
                  <a:schemeClr val="accent2"/>
                </a:solidFill>
              </a:rPr>
              <a:t>numTasks</a:t>
            </a:r>
            <a:r>
              <a:rPr lang="en-US" dirty="0">
                <a:solidFill>
                  <a:schemeClr val="bg1"/>
                </a:solidFill>
              </a:rPr>
              <a:t>])</a:t>
            </a:r>
          </a:p>
          <a:p>
            <a:r>
              <a:rPr lang="en-US" dirty="0">
                <a:solidFill>
                  <a:schemeClr val="bg1"/>
                </a:solidFill>
              </a:rPr>
              <a:t>Aggregates datastream of (K,V) Pairs where values for each key are aggregated using the </a:t>
            </a:r>
            <a:r>
              <a:rPr lang="en-US" i="1" dirty="0">
                <a:solidFill>
                  <a:schemeClr val="accent2"/>
                </a:solidFill>
              </a:rPr>
              <a:t>func</a:t>
            </a:r>
            <a:r>
              <a:rPr lang="en-US" dirty="0">
                <a:solidFill>
                  <a:schemeClr val="bg1"/>
                </a:solidFill>
              </a:rPr>
              <a:t> reduce functions over a windowLength</a:t>
            </a:r>
          </a:p>
          <a:p>
            <a:pPr lvl="1"/>
            <a:endParaRPr lang="en-US" dirty="0">
              <a:solidFill>
                <a:schemeClr val="bg1"/>
              </a:solidFill>
            </a:endParaRPr>
          </a:p>
          <a:p>
            <a:endParaRPr lang="en-US" dirty="0">
              <a:solidFill>
                <a:schemeClr val="bg1"/>
              </a:solidFill>
            </a:endParaRPr>
          </a:p>
        </p:txBody>
      </p:sp>
    </p:spTree>
    <p:extLst>
      <p:ext uri="{BB962C8B-B14F-4D97-AF65-F5344CB8AC3E}">
        <p14:creationId xmlns:p14="http://schemas.microsoft.com/office/powerpoint/2010/main" val="67635531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t="-9000" b="-9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FC5D82-F973-4FF8-BD6C-9B3B0C6C467A}"/>
              </a:ext>
            </a:extLst>
          </p:cNvPr>
          <p:cNvSpPr>
            <a:spLocks noGrp="1"/>
          </p:cNvSpPr>
          <p:nvPr>
            <p:ph type="title"/>
          </p:nvPr>
        </p:nvSpPr>
        <p:spPr/>
        <p:txBody>
          <a:bodyPr/>
          <a:lstStyle/>
          <a:p>
            <a:r>
              <a:rPr lang="en-US" dirty="0">
                <a:solidFill>
                  <a:schemeClr val="bg1"/>
                </a:solidFill>
                <a:latin typeface="Roboto" pitchFamily="2" charset="0"/>
                <a:ea typeface="Roboto" pitchFamily="2" charset="0"/>
              </a:rPr>
              <a:t>What is </a:t>
            </a:r>
            <a:r>
              <a:rPr lang="en-US" dirty="0">
                <a:solidFill>
                  <a:srgbClr val="00B0F0"/>
                </a:solidFill>
                <a:latin typeface="Consolas" panose="020B0609020204030204" pitchFamily="49" charset="0"/>
              </a:rPr>
              <a:t>reduceByKeyAndWindow</a:t>
            </a:r>
            <a:r>
              <a:rPr lang="en-US" dirty="0">
                <a:solidFill>
                  <a:schemeClr val="bg1"/>
                </a:solidFill>
                <a:latin typeface="Consolas" panose="020B0609020204030204" pitchFamily="49" charset="0"/>
              </a:rPr>
              <a:t>?</a:t>
            </a:r>
          </a:p>
        </p:txBody>
      </p:sp>
      <p:sp>
        <p:nvSpPr>
          <p:cNvPr id="3" name="Content Placeholder 2">
            <a:extLst>
              <a:ext uri="{FF2B5EF4-FFF2-40B4-BE49-F238E27FC236}">
                <a16:creationId xmlns:a16="http://schemas.microsoft.com/office/drawing/2014/main" id="{6E13BEF3-4A88-4145-A9D8-9160CA0524EE}"/>
              </a:ext>
            </a:extLst>
          </p:cNvPr>
          <p:cNvSpPr>
            <a:spLocks noGrp="1"/>
          </p:cNvSpPr>
          <p:nvPr>
            <p:ph idx="1"/>
          </p:nvPr>
        </p:nvSpPr>
        <p:spPr/>
        <p:txBody>
          <a:bodyPr>
            <a:normAutofit/>
          </a:bodyPr>
          <a:lstStyle/>
          <a:p>
            <a:r>
              <a:rPr lang="en-US" dirty="0">
                <a:solidFill>
                  <a:schemeClr val="bg1"/>
                </a:solidFill>
              </a:rPr>
              <a:t> </a:t>
            </a:r>
            <a:r>
              <a:rPr lang="en-US" dirty="0">
                <a:solidFill>
                  <a:srgbClr val="00B0F0"/>
                </a:solidFill>
              </a:rPr>
              <a:t>reduceByKeyAndWindow</a:t>
            </a:r>
            <a:r>
              <a:rPr lang="en-US" dirty="0">
                <a:solidFill>
                  <a:schemeClr val="bg1"/>
                </a:solidFill>
              </a:rPr>
              <a:t>(</a:t>
            </a:r>
            <a:r>
              <a:rPr lang="en-US" i="1" dirty="0">
                <a:solidFill>
                  <a:schemeClr val="accent2"/>
                </a:solidFill>
              </a:rPr>
              <a:t>func</a:t>
            </a:r>
            <a:r>
              <a:rPr lang="en-US" dirty="0">
                <a:solidFill>
                  <a:schemeClr val="bg1"/>
                </a:solidFill>
              </a:rPr>
              <a:t>, </a:t>
            </a:r>
            <a:r>
              <a:rPr lang="en-US" i="1" dirty="0">
                <a:solidFill>
                  <a:schemeClr val="accent2"/>
                </a:solidFill>
              </a:rPr>
              <a:t>windowLength</a:t>
            </a:r>
            <a:r>
              <a:rPr lang="en-US" dirty="0">
                <a:solidFill>
                  <a:schemeClr val="bg1"/>
                </a:solidFill>
              </a:rPr>
              <a:t>, </a:t>
            </a:r>
            <a:r>
              <a:rPr lang="en-US" i="1" dirty="0">
                <a:solidFill>
                  <a:schemeClr val="accent2"/>
                </a:solidFill>
              </a:rPr>
              <a:t>slideInterval</a:t>
            </a:r>
            <a:r>
              <a:rPr lang="en-US" dirty="0">
                <a:solidFill>
                  <a:schemeClr val="bg1"/>
                </a:solidFill>
              </a:rPr>
              <a:t>, [</a:t>
            </a:r>
            <a:r>
              <a:rPr lang="en-US" i="1" dirty="0">
                <a:solidFill>
                  <a:schemeClr val="accent2"/>
                </a:solidFill>
              </a:rPr>
              <a:t>numTasks</a:t>
            </a:r>
            <a:r>
              <a:rPr lang="en-US" dirty="0">
                <a:solidFill>
                  <a:schemeClr val="bg1"/>
                </a:solidFill>
              </a:rPr>
              <a:t>])</a:t>
            </a:r>
          </a:p>
          <a:p>
            <a:r>
              <a:rPr lang="en-US" dirty="0">
                <a:solidFill>
                  <a:schemeClr val="bg1"/>
                </a:solidFill>
              </a:rPr>
              <a:t>Aggregates datastream of (K,V) Pairs where values for each key are aggregated using the </a:t>
            </a:r>
            <a:r>
              <a:rPr lang="en-US" i="1" dirty="0">
                <a:solidFill>
                  <a:schemeClr val="accent2"/>
                </a:solidFill>
              </a:rPr>
              <a:t>func</a:t>
            </a:r>
            <a:r>
              <a:rPr lang="en-US" dirty="0">
                <a:solidFill>
                  <a:schemeClr val="bg1"/>
                </a:solidFill>
              </a:rPr>
              <a:t> reduce functions over a windowLength</a:t>
            </a:r>
          </a:p>
          <a:p>
            <a:r>
              <a:rPr lang="en-US" dirty="0">
                <a:solidFill>
                  <a:schemeClr val="bg1"/>
                </a:solidFill>
              </a:rPr>
              <a:t>Improve by adding </a:t>
            </a:r>
            <a:r>
              <a:rPr lang="en-US" i="1" dirty="0">
                <a:solidFill>
                  <a:schemeClr val="accent2"/>
                </a:solidFill>
              </a:rPr>
              <a:t>inv</a:t>
            </a:r>
            <a:r>
              <a:rPr lang="en-US" dirty="0">
                <a:solidFill>
                  <a:schemeClr val="bg1"/>
                </a:solidFill>
              </a:rPr>
              <a:t> to input arguments</a:t>
            </a:r>
          </a:p>
          <a:p>
            <a:r>
              <a:rPr lang="en-US" dirty="0">
                <a:solidFill>
                  <a:schemeClr val="bg1"/>
                </a:solidFill>
              </a:rPr>
              <a:t> </a:t>
            </a:r>
            <a:r>
              <a:rPr lang="en-US" dirty="0">
                <a:solidFill>
                  <a:srgbClr val="00B0F0"/>
                </a:solidFill>
              </a:rPr>
              <a:t>reduceByKeyAndWindow</a:t>
            </a:r>
            <a:r>
              <a:rPr lang="en-US" dirty="0">
                <a:solidFill>
                  <a:schemeClr val="bg1"/>
                </a:solidFill>
              </a:rPr>
              <a:t>(</a:t>
            </a:r>
            <a:r>
              <a:rPr lang="en-US" i="1" dirty="0">
                <a:solidFill>
                  <a:schemeClr val="accent2"/>
                </a:solidFill>
              </a:rPr>
              <a:t>func</a:t>
            </a:r>
            <a:r>
              <a:rPr lang="en-US" dirty="0">
                <a:solidFill>
                  <a:schemeClr val="bg1"/>
                </a:solidFill>
              </a:rPr>
              <a:t>, </a:t>
            </a:r>
            <a:r>
              <a:rPr lang="en-US" i="1" dirty="0">
                <a:solidFill>
                  <a:schemeClr val="accent2"/>
                </a:solidFill>
              </a:rPr>
              <a:t>inv</a:t>
            </a:r>
            <a:r>
              <a:rPr lang="en-US" dirty="0">
                <a:solidFill>
                  <a:schemeClr val="bg1"/>
                </a:solidFill>
              </a:rPr>
              <a:t>, </a:t>
            </a:r>
            <a:r>
              <a:rPr lang="en-US" i="1" dirty="0">
                <a:solidFill>
                  <a:schemeClr val="accent2"/>
                </a:solidFill>
              </a:rPr>
              <a:t>windowLength</a:t>
            </a:r>
            <a:r>
              <a:rPr lang="en-US" dirty="0">
                <a:solidFill>
                  <a:schemeClr val="bg1"/>
                </a:solidFill>
              </a:rPr>
              <a:t>, </a:t>
            </a:r>
            <a:r>
              <a:rPr lang="en-US" i="1" dirty="0">
                <a:solidFill>
                  <a:schemeClr val="accent2"/>
                </a:solidFill>
              </a:rPr>
              <a:t>slideInterval</a:t>
            </a:r>
            <a:r>
              <a:rPr lang="en-US" dirty="0">
                <a:solidFill>
                  <a:schemeClr val="bg1"/>
                </a:solidFill>
              </a:rPr>
              <a:t>, [</a:t>
            </a:r>
            <a:r>
              <a:rPr lang="en-US" i="1" dirty="0">
                <a:solidFill>
                  <a:schemeClr val="accent2"/>
                </a:solidFill>
              </a:rPr>
              <a:t>numTasks</a:t>
            </a:r>
            <a:r>
              <a:rPr lang="en-US" dirty="0">
                <a:solidFill>
                  <a:schemeClr val="bg1"/>
                </a:solidFill>
              </a:rPr>
              <a:t>])</a:t>
            </a:r>
          </a:p>
          <a:p>
            <a:r>
              <a:rPr lang="en-US" dirty="0">
                <a:solidFill>
                  <a:schemeClr val="bg1"/>
                </a:solidFill>
              </a:rPr>
              <a:t>Reducing the new data that enters the sliding window, and “inverse reducing” the old data that leaves the window.</a:t>
            </a:r>
          </a:p>
          <a:p>
            <a:pPr lvl="1"/>
            <a:endParaRPr lang="en-US" dirty="0">
              <a:solidFill>
                <a:schemeClr val="bg1"/>
              </a:solidFill>
            </a:endParaRPr>
          </a:p>
          <a:p>
            <a:endParaRPr lang="en-US" dirty="0">
              <a:solidFill>
                <a:schemeClr val="bg1"/>
              </a:solidFill>
            </a:endParaRPr>
          </a:p>
        </p:txBody>
      </p:sp>
    </p:spTree>
    <p:extLst>
      <p:ext uri="{BB962C8B-B14F-4D97-AF65-F5344CB8AC3E}">
        <p14:creationId xmlns:p14="http://schemas.microsoft.com/office/powerpoint/2010/main" val="296545441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9000" b="-9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7F3B9E-5F27-43A9-B9D6-6763EEA677D8}"/>
              </a:ext>
            </a:extLst>
          </p:cNvPr>
          <p:cNvSpPr>
            <a:spLocks noGrp="1"/>
          </p:cNvSpPr>
          <p:nvPr>
            <p:ph type="title"/>
          </p:nvPr>
        </p:nvSpPr>
        <p:spPr>
          <a:xfrm>
            <a:off x="838200" y="365125"/>
            <a:ext cx="10515600" cy="6035675"/>
          </a:xfrm>
        </p:spPr>
        <p:txBody>
          <a:bodyPr/>
          <a:lstStyle/>
          <a:p>
            <a:pPr algn="ctr"/>
            <a:r>
              <a:rPr lang="en-US" dirty="0">
                <a:solidFill>
                  <a:schemeClr val="bg1"/>
                </a:solidFill>
                <a:latin typeface="Roboto" pitchFamily="2" charset="0"/>
                <a:ea typeface="Roboto" pitchFamily="2" charset="0"/>
              </a:rPr>
              <a:t>Thank you for Watching!</a:t>
            </a:r>
            <a:br>
              <a:rPr lang="en-US" dirty="0">
                <a:solidFill>
                  <a:schemeClr val="bg1"/>
                </a:solidFill>
                <a:latin typeface="Roboto" pitchFamily="2" charset="0"/>
                <a:ea typeface="Roboto" pitchFamily="2" charset="0"/>
              </a:rPr>
            </a:br>
            <a:br>
              <a:rPr lang="en-US" dirty="0">
                <a:solidFill>
                  <a:schemeClr val="bg1"/>
                </a:solidFill>
                <a:latin typeface="Roboto" pitchFamily="2" charset="0"/>
                <a:ea typeface="Roboto" pitchFamily="2" charset="0"/>
              </a:rPr>
            </a:br>
            <a:r>
              <a:rPr lang="en-US" dirty="0">
                <a:solidFill>
                  <a:schemeClr val="bg1"/>
                </a:solidFill>
                <a:latin typeface="Roboto" pitchFamily="2" charset="0"/>
                <a:ea typeface="Roboto" pitchFamily="2" charset="0"/>
              </a:rPr>
              <a:t>Like and Subscribe for More Content</a:t>
            </a:r>
          </a:p>
        </p:txBody>
      </p:sp>
      <p:pic>
        <p:nvPicPr>
          <p:cNvPr id="4" name="Graphic 3" descr="Right Pointing Backhand Index ">
            <a:extLst>
              <a:ext uri="{FF2B5EF4-FFF2-40B4-BE49-F238E27FC236}">
                <a16:creationId xmlns:a16="http://schemas.microsoft.com/office/drawing/2014/main" id="{4A8C42E4-76BA-425C-86F3-1D98F7EA7084}"/>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rot="4241127">
            <a:off x="8089194" y="4726433"/>
            <a:ext cx="1912170" cy="1912170"/>
          </a:xfrm>
          <a:prstGeom prst="rect">
            <a:avLst/>
          </a:prstGeom>
        </p:spPr>
      </p:pic>
    </p:spTree>
    <p:extLst>
      <p:ext uri="{BB962C8B-B14F-4D97-AF65-F5344CB8AC3E}">
        <p14:creationId xmlns:p14="http://schemas.microsoft.com/office/powerpoint/2010/main" val="31571330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9000" b="-9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48B487-0293-4F00-8169-1EB37AFB186E}"/>
              </a:ext>
            </a:extLst>
          </p:cNvPr>
          <p:cNvSpPr>
            <a:spLocks noGrp="1"/>
          </p:cNvSpPr>
          <p:nvPr>
            <p:ph type="title"/>
          </p:nvPr>
        </p:nvSpPr>
        <p:spPr/>
        <p:txBody>
          <a:bodyPr/>
          <a:lstStyle/>
          <a:p>
            <a:r>
              <a:rPr lang="en-US" dirty="0">
                <a:solidFill>
                  <a:schemeClr val="bg1"/>
                </a:solidFill>
                <a:latin typeface="Roboto" pitchFamily="2" charset="0"/>
                <a:ea typeface="Roboto" pitchFamily="2" charset="0"/>
              </a:rPr>
              <a:t>Resources</a:t>
            </a:r>
          </a:p>
        </p:txBody>
      </p:sp>
      <p:sp>
        <p:nvSpPr>
          <p:cNvPr id="3" name="Content Placeholder 2">
            <a:extLst>
              <a:ext uri="{FF2B5EF4-FFF2-40B4-BE49-F238E27FC236}">
                <a16:creationId xmlns:a16="http://schemas.microsoft.com/office/drawing/2014/main" id="{638B04B1-B1F0-4E15-8EA4-6BF4B8C3C2B3}"/>
              </a:ext>
            </a:extLst>
          </p:cNvPr>
          <p:cNvSpPr>
            <a:spLocks noGrp="1"/>
          </p:cNvSpPr>
          <p:nvPr>
            <p:ph idx="1"/>
          </p:nvPr>
        </p:nvSpPr>
        <p:spPr/>
        <p:txBody>
          <a:bodyPr>
            <a:normAutofit lnSpcReduction="10000"/>
          </a:bodyPr>
          <a:lstStyle/>
          <a:p>
            <a:r>
              <a:rPr lang="en-US" dirty="0">
                <a:solidFill>
                  <a:schemeClr val="bg1"/>
                </a:solidFill>
                <a:latin typeface="Roboto" pitchFamily="2" charset="0"/>
                <a:ea typeface="Roboto" pitchFamily="2" charset="0"/>
              </a:rPr>
              <a:t>Spark Streaming Guide</a:t>
            </a:r>
          </a:p>
          <a:p>
            <a:r>
              <a:rPr lang="en-US" dirty="0">
                <a:solidFill>
                  <a:schemeClr val="bg1"/>
                </a:solidFill>
                <a:latin typeface="Roboto" pitchFamily="2" charset="0"/>
                <a:ea typeface="Roboto" pitchFamily="2" charset="0"/>
                <a:hlinkClick r:id="rId3"/>
              </a:rPr>
              <a:t>https://spark.apache.org/docs/latest/streaming-programming-guide.html</a:t>
            </a:r>
            <a:endParaRPr lang="en-US" dirty="0">
              <a:solidFill>
                <a:schemeClr val="bg1"/>
              </a:solidFill>
              <a:latin typeface="Roboto" pitchFamily="2" charset="0"/>
              <a:ea typeface="Roboto" pitchFamily="2" charset="0"/>
            </a:endParaRPr>
          </a:p>
          <a:p>
            <a:r>
              <a:rPr lang="en-US" u="sng" dirty="0">
                <a:solidFill>
                  <a:schemeClr val="bg1"/>
                </a:solidFill>
                <a:latin typeface="Roboto" pitchFamily="2" charset="0"/>
                <a:ea typeface="Roboto" pitchFamily="2" charset="0"/>
                <a:hlinkClick r:id="rId4"/>
              </a:rPr>
              <a:t>https://youtu.be/AqcszswBRFQ</a:t>
            </a:r>
            <a:endParaRPr lang="en-US" u="sng" dirty="0">
              <a:solidFill>
                <a:schemeClr val="bg1"/>
              </a:solidFill>
              <a:latin typeface="Roboto" pitchFamily="2" charset="0"/>
              <a:ea typeface="Roboto" pitchFamily="2" charset="0"/>
            </a:endParaRPr>
          </a:p>
          <a:p>
            <a:r>
              <a:rPr lang="en-US" dirty="0">
                <a:solidFill>
                  <a:schemeClr val="bg1"/>
                </a:solidFill>
                <a:latin typeface="Roboto" pitchFamily="2" charset="0"/>
                <a:ea typeface="Roboto" pitchFamily="2" charset="0"/>
                <a:hlinkClick r:id="rId5"/>
              </a:rPr>
              <a:t>https://www.toptal.com/apache/apache-spark-streaming-twitter</a:t>
            </a:r>
            <a:r>
              <a:rPr lang="en-US" dirty="0">
                <a:solidFill>
                  <a:schemeClr val="bg1"/>
                </a:solidFill>
                <a:latin typeface="Roboto" pitchFamily="2" charset="0"/>
                <a:ea typeface="Roboto" pitchFamily="2" charset="0"/>
              </a:rPr>
              <a:t> </a:t>
            </a:r>
          </a:p>
          <a:p>
            <a:r>
              <a:rPr lang="en-US" dirty="0">
                <a:solidFill>
                  <a:schemeClr val="bg1"/>
                </a:solidFill>
                <a:latin typeface="Roboto" pitchFamily="2" charset="0"/>
                <a:ea typeface="Roboto" pitchFamily="2" charset="0"/>
                <a:hlinkClick r:id="rId6"/>
              </a:rPr>
              <a:t>https://github.com/databricks/spark-training/blob/master/website/realtime-processing-with-spark-streaming.md</a:t>
            </a:r>
            <a:r>
              <a:rPr lang="en-US" dirty="0">
                <a:solidFill>
                  <a:schemeClr val="bg1"/>
                </a:solidFill>
                <a:latin typeface="Roboto" pitchFamily="2" charset="0"/>
                <a:ea typeface="Roboto" pitchFamily="2" charset="0"/>
              </a:rPr>
              <a:t> </a:t>
            </a:r>
          </a:p>
          <a:p>
            <a:r>
              <a:rPr lang="en-US" dirty="0">
                <a:solidFill>
                  <a:schemeClr val="bg1"/>
                </a:solidFill>
                <a:latin typeface="Roboto" pitchFamily="2" charset="0"/>
                <a:ea typeface="Roboto" pitchFamily="2" charset="0"/>
                <a:hlinkClick r:id="rId7"/>
              </a:rPr>
              <a:t>https://apps.twitter.com/app/14399887</a:t>
            </a:r>
            <a:r>
              <a:rPr lang="en-US" dirty="0">
                <a:solidFill>
                  <a:schemeClr val="bg1"/>
                </a:solidFill>
                <a:latin typeface="Roboto" pitchFamily="2" charset="0"/>
                <a:ea typeface="Roboto" pitchFamily="2" charset="0"/>
              </a:rPr>
              <a:t> </a:t>
            </a:r>
          </a:p>
          <a:p>
            <a:endParaRPr lang="en-US" dirty="0">
              <a:latin typeface="Roboto" pitchFamily="2" charset="0"/>
              <a:ea typeface="Roboto" pitchFamily="2" charset="0"/>
            </a:endParaRPr>
          </a:p>
        </p:txBody>
      </p:sp>
    </p:spTree>
    <p:extLst>
      <p:ext uri="{BB962C8B-B14F-4D97-AF65-F5344CB8AC3E}">
        <p14:creationId xmlns:p14="http://schemas.microsoft.com/office/powerpoint/2010/main" val="1805322595"/>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283</TotalTime>
  <Words>154</Words>
  <Application>Microsoft Office PowerPoint</Application>
  <PresentationFormat>Widescreen</PresentationFormat>
  <Paragraphs>41</Paragraphs>
  <Slides>7</Slides>
  <Notes>2</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7</vt:i4>
      </vt:variant>
    </vt:vector>
  </HeadingPairs>
  <TitlesOfParts>
    <vt:vector size="13" baseType="lpstr">
      <vt:lpstr>Arial</vt:lpstr>
      <vt:lpstr>Calibri</vt:lpstr>
      <vt:lpstr>Calibri Light</vt:lpstr>
      <vt:lpstr>Consolas</vt:lpstr>
      <vt:lpstr>Roboto</vt:lpstr>
      <vt:lpstr>Office Theme</vt:lpstr>
      <vt:lpstr>Tracking the Top 5 Most Popular Hashtags</vt:lpstr>
      <vt:lpstr>Overview</vt:lpstr>
      <vt:lpstr>To the Code!</vt:lpstr>
      <vt:lpstr>What is reduceByKeyAndWindow?</vt:lpstr>
      <vt:lpstr>What is reduceByKeyAndWindow?</vt:lpstr>
      <vt:lpstr>Thank you for Watching!  Like and Subscribe for More Content</vt:lpstr>
      <vt:lpstr>Resources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Apache Spark Streaming Tutorial</dc:title>
  <dc:creator>Matthew McAteer</dc:creator>
  <cp:lastModifiedBy>Matthew McAteer</cp:lastModifiedBy>
  <cp:revision>20</cp:revision>
  <dcterms:created xsi:type="dcterms:W3CDTF">2017-10-26T16:43:38Z</dcterms:created>
  <dcterms:modified xsi:type="dcterms:W3CDTF">2017-11-16T04:01:10Z</dcterms:modified>
</cp:coreProperties>
</file>

<file path=docProps/thumbnail.jpeg>
</file>